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7"/>
  </p:notesMasterIdLst>
  <p:sldIdLst>
    <p:sldId id="256" r:id="rId2"/>
    <p:sldId id="534" r:id="rId3"/>
    <p:sldId id="281" r:id="rId4"/>
    <p:sldId id="279" r:id="rId5"/>
    <p:sldId id="536" r:id="rId6"/>
    <p:sldId id="639" r:id="rId7"/>
    <p:sldId id="640" r:id="rId8"/>
    <p:sldId id="542" r:id="rId9"/>
    <p:sldId id="543" r:id="rId10"/>
    <p:sldId id="642" r:id="rId11"/>
    <p:sldId id="544" r:id="rId12"/>
    <p:sldId id="545" r:id="rId13"/>
    <p:sldId id="546" r:id="rId14"/>
    <p:sldId id="547" r:id="rId15"/>
    <p:sldId id="548" r:id="rId16"/>
    <p:sldId id="549" r:id="rId17"/>
    <p:sldId id="550" r:id="rId18"/>
    <p:sldId id="551" r:id="rId19"/>
    <p:sldId id="552" r:id="rId20"/>
    <p:sldId id="553" r:id="rId21"/>
    <p:sldId id="554" r:id="rId22"/>
    <p:sldId id="555" r:id="rId23"/>
    <p:sldId id="556" r:id="rId24"/>
    <p:sldId id="539" r:id="rId25"/>
    <p:sldId id="540" r:id="rId26"/>
    <p:sldId id="541" r:id="rId27"/>
    <p:sldId id="538" r:id="rId28"/>
    <p:sldId id="557" r:id="rId29"/>
    <p:sldId id="643" r:id="rId30"/>
    <p:sldId id="558" r:id="rId31"/>
    <p:sldId id="559" r:id="rId32"/>
    <p:sldId id="560" r:id="rId33"/>
    <p:sldId id="561" r:id="rId34"/>
    <p:sldId id="562" r:id="rId35"/>
    <p:sldId id="637" r:id="rId36"/>
    <p:sldId id="638" r:id="rId37"/>
    <p:sldId id="564" r:id="rId38"/>
    <p:sldId id="565" r:id="rId39"/>
    <p:sldId id="566" r:id="rId40"/>
    <p:sldId id="567" r:id="rId41"/>
    <p:sldId id="568" r:id="rId42"/>
    <p:sldId id="644" r:id="rId43"/>
    <p:sldId id="569" r:id="rId44"/>
    <p:sldId id="641" r:id="rId45"/>
    <p:sldId id="570" r:id="rId46"/>
    <p:sldId id="571" r:id="rId47"/>
    <p:sldId id="572" r:id="rId48"/>
    <p:sldId id="573" r:id="rId49"/>
    <p:sldId id="574" r:id="rId50"/>
    <p:sldId id="575" r:id="rId51"/>
    <p:sldId id="576" r:id="rId52"/>
    <p:sldId id="577" r:id="rId53"/>
    <p:sldId id="578" r:id="rId54"/>
    <p:sldId id="579" r:id="rId55"/>
    <p:sldId id="597" r:id="rId56"/>
    <p:sldId id="598" r:id="rId57"/>
    <p:sldId id="599" r:id="rId58"/>
    <p:sldId id="617" r:id="rId59"/>
    <p:sldId id="618" r:id="rId60"/>
    <p:sldId id="619" r:id="rId61"/>
    <p:sldId id="620" r:id="rId62"/>
    <p:sldId id="621" r:id="rId63"/>
    <p:sldId id="622" r:id="rId64"/>
    <p:sldId id="623" r:id="rId65"/>
    <p:sldId id="624" r:id="rId66"/>
    <p:sldId id="625" r:id="rId67"/>
    <p:sldId id="626" r:id="rId68"/>
    <p:sldId id="627" r:id="rId69"/>
    <p:sldId id="628" r:id="rId70"/>
    <p:sldId id="629" r:id="rId71"/>
    <p:sldId id="630" r:id="rId72"/>
    <p:sldId id="631" r:id="rId73"/>
    <p:sldId id="632" r:id="rId74"/>
    <p:sldId id="535" r:id="rId75"/>
    <p:sldId id="588" r:id="rId7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589"/>
    <p:restoredTop sz="96208"/>
  </p:normalViewPr>
  <p:slideViewPr>
    <p:cSldViewPr snapToGrid="0" snapToObjects="1">
      <p:cViewPr varScale="1">
        <p:scale>
          <a:sx n="95" d="100"/>
          <a:sy n="95" d="100"/>
        </p:scale>
        <p:origin x="184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hyperlink" Target="http://www.donhaley.com/" TargetMode="External"/><Relationship Id="rId1" Type="http://schemas.openxmlformats.org/officeDocument/2006/relationships/hyperlink" Target="mailto:DonVhaley@gmail.com" TargetMode="Externa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hyperlink" Target="http://www.donhaley.com/" TargetMode="External"/><Relationship Id="rId1" Type="http://schemas.openxmlformats.org/officeDocument/2006/relationships/hyperlink" Target="mailto:DonVhaley@gmail.com" TargetMode="Externa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nhaley.com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0.png"/><Relationship Id="rId5" Type="http://schemas.openxmlformats.org/officeDocument/2006/relationships/hyperlink" Target="mailto:DonVhaley@gmail.com" TargetMode="External"/><Relationship Id="rId4" Type="http://schemas.openxmlformats.org/officeDocument/2006/relationships/image" Target="../media/image9.sv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svg"/><Relationship Id="rId1" Type="http://schemas.openxmlformats.org/officeDocument/2006/relationships/image" Target="../media/image3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4" Type="http://schemas.openxmlformats.org/officeDocument/2006/relationships/image" Target="../media/image33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onhaley.com/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11.sv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0.png"/><Relationship Id="rId5" Type="http://schemas.openxmlformats.org/officeDocument/2006/relationships/hyperlink" Target="mailto:DonVhaley@gmail.com" TargetMode="External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F43C7B-A82F-4756-BFBD-AE7F0ED32F0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8FBF078-378C-4046-878D-247630E1D74D}">
      <dgm:prSet/>
      <dgm:spPr/>
      <dgm:t>
        <a:bodyPr/>
        <a:lstStyle/>
        <a:p>
          <a:r>
            <a:rPr lang="en-US"/>
            <a:t>Call or text (757) 675-5922 </a:t>
          </a:r>
        </a:p>
      </dgm:t>
    </dgm:pt>
    <dgm:pt modelId="{7AD18640-714F-4E0F-8A4E-6D685577DADD}" type="parTrans" cxnId="{18EE6CF6-9776-41A8-B3F4-A2B71F3E9059}">
      <dgm:prSet/>
      <dgm:spPr/>
      <dgm:t>
        <a:bodyPr/>
        <a:lstStyle/>
        <a:p>
          <a:endParaRPr lang="en-US"/>
        </a:p>
      </dgm:t>
    </dgm:pt>
    <dgm:pt modelId="{8AB280C1-5DB5-498B-B08B-0E8514487C1C}" type="sibTrans" cxnId="{18EE6CF6-9776-41A8-B3F4-A2B71F3E9059}">
      <dgm:prSet/>
      <dgm:spPr/>
      <dgm:t>
        <a:bodyPr/>
        <a:lstStyle/>
        <a:p>
          <a:endParaRPr lang="en-US"/>
        </a:p>
      </dgm:t>
    </dgm:pt>
    <dgm:pt modelId="{781BF1CB-B3F1-48F8-A9C1-31B33C5DC609}">
      <dgm:prSet/>
      <dgm:spPr/>
      <dgm:t>
        <a:bodyPr/>
        <a:lstStyle/>
        <a:p>
          <a:r>
            <a:rPr lang="en-US"/>
            <a:t>Email:  </a:t>
          </a:r>
          <a:r>
            <a:rPr lang="en-US">
              <a:hlinkClick xmlns:r="http://schemas.openxmlformats.org/officeDocument/2006/relationships" r:id="rId1"/>
            </a:rPr>
            <a:t>DonVhaley@gmail.com</a:t>
          </a:r>
          <a:endParaRPr lang="en-US"/>
        </a:p>
      </dgm:t>
    </dgm:pt>
    <dgm:pt modelId="{7161E0C7-ACB5-4F8F-8925-F6421B102118}" type="parTrans" cxnId="{5E56ACBC-F37D-42EA-A8CF-ACD23A85F183}">
      <dgm:prSet/>
      <dgm:spPr/>
      <dgm:t>
        <a:bodyPr/>
        <a:lstStyle/>
        <a:p>
          <a:endParaRPr lang="en-US"/>
        </a:p>
      </dgm:t>
    </dgm:pt>
    <dgm:pt modelId="{800A0559-6985-4B6E-92D5-C38791828996}" type="sibTrans" cxnId="{5E56ACBC-F37D-42EA-A8CF-ACD23A85F183}">
      <dgm:prSet/>
      <dgm:spPr/>
      <dgm:t>
        <a:bodyPr/>
        <a:lstStyle/>
        <a:p>
          <a:endParaRPr lang="en-US"/>
        </a:p>
      </dgm:t>
    </dgm:pt>
    <dgm:pt modelId="{B506DBA3-5CA7-48E4-AB8B-F77917FF1B74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www.DonHaley.com</a:t>
          </a:r>
          <a:endParaRPr lang="en-US"/>
        </a:p>
      </dgm:t>
    </dgm:pt>
    <dgm:pt modelId="{1CDC0EF3-BAC4-4A0A-924D-62965C6C706A}" type="parTrans" cxnId="{AD8E5ECB-7581-43F7-9CDC-EEA62A00636A}">
      <dgm:prSet/>
      <dgm:spPr/>
      <dgm:t>
        <a:bodyPr/>
        <a:lstStyle/>
        <a:p>
          <a:endParaRPr lang="en-US"/>
        </a:p>
      </dgm:t>
    </dgm:pt>
    <dgm:pt modelId="{D80D4588-3366-476F-9E1C-C464B0DC624A}" type="sibTrans" cxnId="{AD8E5ECB-7581-43F7-9CDC-EEA62A00636A}">
      <dgm:prSet/>
      <dgm:spPr/>
      <dgm:t>
        <a:bodyPr/>
        <a:lstStyle/>
        <a:p>
          <a:endParaRPr lang="en-US"/>
        </a:p>
      </dgm:t>
    </dgm:pt>
    <dgm:pt modelId="{2B69BFA3-E079-43FF-8DC2-9AE836EBC951}" type="pres">
      <dgm:prSet presAssocID="{92F43C7B-A82F-4756-BFBD-AE7F0ED32F0D}" presName="root" presStyleCnt="0">
        <dgm:presLayoutVars>
          <dgm:dir/>
          <dgm:resizeHandles val="exact"/>
        </dgm:presLayoutVars>
      </dgm:prSet>
      <dgm:spPr/>
    </dgm:pt>
    <dgm:pt modelId="{68ABCA09-7AF0-4A2C-9071-87CBC8D8F2EA}" type="pres">
      <dgm:prSet presAssocID="{98FBF078-378C-4046-878D-247630E1D74D}" presName="compNode" presStyleCnt="0"/>
      <dgm:spPr/>
    </dgm:pt>
    <dgm:pt modelId="{9783741F-2307-45B6-AAB1-F2CF21F81E87}" type="pres">
      <dgm:prSet presAssocID="{98FBF078-378C-4046-878D-247630E1D74D}" presName="bgRect" presStyleLbl="bgShp" presStyleIdx="0" presStyleCnt="3"/>
      <dgm:spPr/>
    </dgm:pt>
    <dgm:pt modelId="{89DBB3B6-AB1F-4651-9665-23A4D8291A33}" type="pres">
      <dgm:prSet presAssocID="{98FBF078-378C-4046-878D-247630E1D74D}" presName="iconRect" presStyleLbl="node1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7C7E5FA9-C82D-4505-B9DF-5DE20B9D554D}" type="pres">
      <dgm:prSet presAssocID="{98FBF078-378C-4046-878D-247630E1D74D}" presName="spaceRect" presStyleCnt="0"/>
      <dgm:spPr/>
    </dgm:pt>
    <dgm:pt modelId="{2B646991-1386-4CA9-A731-7645ECFE6FB7}" type="pres">
      <dgm:prSet presAssocID="{98FBF078-378C-4046-878D-247630E1D74D}" presName="parTx" presStyleLbl="revTx" presStyleIdx="0" presStyleCnt="3">
        <dgm:presLayoutVars>
          <dgm:chMax val="0"/>
          <dgm:chPref val="0"/>
        </dgm:presLayoutVars>
      </dgm:prSet>
      <dgm:spPr/>
    </dgm:pt>
    <dgm:pt modelId="{D44CAC6D-E740-4363-8EDA-E6366AAF05BF}" type="pres">
      <dgm:prSet presAssocID="{8AB280C1-5DB5-498B-B08B-0E8514487C1C}" presName="sibTrans" presStyleCnt="0"/>
      <dgm:spPr/>
    </dgm:pt>
    <dgm:pt modelId="{10A335AC-4017-4DC6-8414-78196B671434}" type="pres">
      <dgm:prSet presAssocID="{781BF1CB-B3F1-48F8-A9C1-31B33C5DC609}" presName="compNode" presStyleCnt="0"/>
      <dgm:spPr/>
    </dgm:pt>
    <dgm:pt modelId="{C57093EC-E130-4508-8B0B-748CCD4362A2}" type="pres">
      <dgm:prSet presAssocID="{781BF1CB-B3F1-48F8-A9C1-31B33C5DC609}" presName="bgRect" presStyleLbl="bgShp" presStyleIdx="1" presStyleCnt="3"/>
      <dgm:spPr/>
    </dgm:pt>
    <dgm:pt modelId="{11E57B2B-1381-46DB-BAAC-1D9FF0DA1CBA}" type="pres">
      <dgm:prSet presAssocID="{781BF1CB-B3F1-48F8-A9C1-31B33C5DC609}" presName="iconRect" presStyleLbl="node1" presStyleIdx="1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6D66287C-E074-4C8A-86A5-02CD0B8E904E}" type="pres">
      <dgm:prSet presAssocID="{781BF1CB-B3F1-48F8-A9C1-31B33C5DC609}" presName="spaceRect" presStyleCnt="0"/>
      <dgm:spPr/>
    </dgm:pt>
    <dgm:pt modelId="{B99BC08D-6F78-4226-BC0D-54D91C5BE257}" type="pres">
      <dgm:prSet presAssocID="{781BF1CB-B3F1-48F8-A9C1-31B33C5DC609}" presName="parTx" presStyleLbl="revTx" presStyleIdx="1" presStyleCnt="3">
        <dgm:presLayoutVars>
          <dgm:chMax val="0"/>
          <dgm:chPref val="0"/>
        </dgm:presLayoutVars>
      </dgm:prSet>
      <dgm:spPr/>
    </dgm:pt>
    <dgm:pt modelId="{088676D3-3CE0-4C32-BBBE-A451BD3D0A40}" type="pres">
      <dgm:prSet presAssocID="{800A0559-6985-4B6E-92D5-C38791828996}" presName="sibTrans" presStyleCnt="0"/>
      <dgm:spPr/>
    </dgm:pt>
    <dgm:pt modelId="{063ACA97-1BD4-42AD-9D95-D22D721EF142}" type="pres">
      <dgm:prSet presAssocID="{B506DBA3-5CA7-48E4-AB8B-F77917FF1B74}" presName="compNode" presStyleCnt="0"/>
      <dgm:spPr/>
    </dgm:pt>
    <dgm:pt modelId="{0D55D5B0-68B9-4D48-BD72-9989F2DEC916}" type="pres">
      <dgm:prSet presAssocID="{B506DBA3-5CA7-48E4-AB8B-F77917FF1B74}" presName="bgRect" presStyleLbl="bgShp" presStyleIdx="2" presStyleCnt="3"/>
      <dgm:spPr/>
    </dgm:pt>
    <dgm:pt modelId="{E7A5851D-177A-41CA-A6BB-48DA79906795}" type="pres">
      <dgm:prSet presAssocID="{B506DBA3-5CA7-48E4-AB8B-F77917FF1B74}" presName="iconRect" presStyleLbl="node1" presStyleIdx="2" presStyleCnt="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7DB6B46C-DBEE-4D2E-B697-717B3928C02D}" type="pres">
      <dgm:prSet presAssocID="{B506DBA3-5CA7-48E4-AB8B-F77917FF1B74}" presName="spaceRect" presStyleCnt="0"/>
      <dgm:spPr/>
    </dgm:pt>
    <dgm:pt modelId="{B1E9F0B2-488F-41A8-AC52-0A5C672F1E53}" type="pres">
      <dgm:prSet presAssocID="{B506DBA3-5CA7-48E4-AB8B-F77917FF1B7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4BB2A02-5502-4ACD-A0F6-391C2E39195B}" type="presOf" srcId="{98FBF078-378C-4046-878D-247630E1D74D}" destId="{2B646991-1386-4CA9-A731-7645ECFE6FB7}" srcOrd="0" destOrd="0" presId="urn:microsoft.com/office/officeart/2018/2/layout/IconVerticalSolidList"/>
    <dgm:cxn modelId="{2F18E30F-8DBC-45D0-85FC-04A9A1CC3E4A}" type="presOf" srcId="{92F43C7B-A82F-4756-BFBD-AE7F0ED32F0D}" destId="{2B69BFA3-E079-43FF-8DC2-9AE836EBC951}" srcOrd="0" destOrd="0" presId="urn:microsoft.com/office/officeart/2018/2/layout/IconVerticalSolidList"/>
    <dgm:cxn modelId="{1B13ECAA-A40A-4812-AEFD-28BFA7240F3E}" type="presOf" srcId="{781BF1CB-B3F1-48F8-A9C1-31B33C5DC609}" destId="{B99BC08D-6F78-4226-BC0D-54D91C5BE257}" srcOrd="0" destOrd="0" presId="urn:microsoft.com/office/officeart/2018/2/layout/IconVerticalSolidList"/>
    <dgm:cxn modelId="{5E56ACBC-F37D-42EA-A8CF-ACD23A85F183}" srcId="{92F43C7B-A82F-4756-BFBD-AE7F0ED32F0D}" destId="{781BF1CB-B3F1-48F8-A9C1-31B33C5DC609}" srcOrd="1" destOrd="0" parTransId="{7161E0C7-ACB5-4F8F-8925-F6421B102118}" sibTransId="{800A0559-6985-4B6E-92D5-C38791828996}"/>
    <dgm:cxn modelId="{AD8E5ECB-7581-43F7-9CDC-EEA62A00636A}" srcId="{92F43C7B-A82F-4756-BFBD-AE7F0ED32F0D}" destId="{B506DBA3-5CA7-48E4-AB8B-F77917FF1B74}" srcOrd="2" destOrd="0" parTransId="{1CDC0EF3-BAC4-4A0A-924D-62965C6C706A}" sibTransId="{D80D4588-3366-476F-9E1C-C464B0DC624A}"/>
    <dgm:cxn modelId="{EA8A2EEA-D6EB-49A8-B2B0-5F109FB42759}" type="presOf" srcId="{B506DBA3-5CA7-48E4-AB8B-F77917FF1B74}" destId="{B1E9F0B2-488F-41A8-AC52-0A5C672F1E53}" srcOrd="0" destOrd="0" presId="urn:microsoft.com/office/officeart/2018/2/layout/IconVerticalSolidList"/>
    <dgm:cxn modelId="{18EE6CF6-9776-41A8-B3F4-A2B71F3E9059}" srcId="{92F43C7B-A82F-4756-BFBD-AE7F0ED32F0D}" destId="{98FBF078-378C-4046-878D-247630E1D74D}" srcOrd="0" destOrd="0" parTransId="{7AD18640-714F-4E0F-8A4E-6D685577DADD}" sibTransId="{8AB280C1-5DB5-498B-B08B-0E8514487C1C}"/>
    <dgm:cxn modelId="{89700A0A-1A00-4887-8CA7-E6F8278E1C7B}" type="presParOf" srcId="{2B69BFA3-E079-43FF-8DC2-9AE836EBC951}" destId="{68ABCA09-7AF0-4A2C-9071-87CBC8D8F2EA}" srcOrd="0" destOrd="0" presId="urn:microsoft.com/office/officeart/2018/2/layout/IconVerticalSolidList"/>
    <dgm:cxn modelId="{F0772BCB-6F9D-47A2-88CB-A8CA3382BDDC}" type="presParOf" srcId="{68ABCA09-7AF0-4A2C-9071-87CBC8D8F2EA}" destId="{9783741F-2307-45B6-AAB1-F2CF21F81E87}" srcOrd="0" destOrd="0" presId="urn:microsoft.com/office/officeart/2018/2/layout/IconVerticalSolidList"/>
    <dgm:cxn modelId="{1258FCF1-9003-4FF4-B16F-19A686384402}" type="presParOf" srcId="{68ABCA09-7AF0-4A2C-9071-87CBC8D8F2EA}" destId="{89DBB3B6-AB1F-4651-9665-23A4D8291A33}" srcOrd="1" destOrd="0" presId="urn:microsoft.com/office/officeart/2018/2/layout/IconVerticalSolidList"/>
    <dgm:cxn modelId="{FB58901E-014B-4EEA-81AC-77F94D56B6F6}" type="presParOf" srcId="{68ABCA09-7AF0-4A2C-9071-87CBC8D8F2EA}" destId="{7C7E5FA9-C82D-4505-B9DF-5DE20B9D554D}" srcOrd="2" destOrd="0" presId="urn:microsoft.com/office/officeart/2018/2/layout/IconVerticalSolidList"/>
    <dgm:cxn modelId="{CC2F648C-9CEA-44EF-8662-1C39DA9DAC2A}" type="presParOf" srcId="{68ABCA09-7AF0-4A2C-9071-87CBC8D8F2EA}" destId="{2B646991-1386-4CA9-A731-7645ECFE6FB7}" srcOrd="3" destOrd="0" presId="urn:microsoft.com/office/officeart/2018/2/layout/IconVerticalSolidList"/>
    <dgm:cxn modelId="{7A2B5116-9724-4635-B6D6-073FDD8767AA}" type="presParOf" srcId="{2B69BFA3-E079-43FF-8DC2-9AE836EBC951}" destId="{D44CAC6D-E740-4363-8EDA-E6366AAF05BF}" srcOrd="1" destOrd="0" presId="urn:microsoft.com/office/officeart/2018/2/layout/IconVerticalSolidList"/>
    <dgm:cxn modelId="{23ECB93B-3ABD-4EEA-9771-D527D1AF1668}" type="presParOf" srcId="{2B69BFA3-E079-43FF-8DC2-9AE836EBC951}" destId="{10A335AC-4017-4DC6-8414-78196B671434}" srcOrd="2" destOrd="0" presId="urn:microsoft.com/office/officeart/2018/2/layout/IconVerticalSolidList"/>
    <dgm:cxn modelId="{BA4F151D-2107-4467-901C-237F51B88D88}" type="presParOf" srcId="{10A335AC-4017-4DC6-8414-78196B671434}" destId="{C57093EC-E130-4508-8B0B-748CCD4362A2}" srcOrd="0" destOrd="0" presId="urn:microsoft.com/office/officeart/2018/2/layout/IconVerticalSolidList"/>
    <dgm:cxn modelId="{AD551AF1-1A97-4920-A36E-958D7415FBF2}" type="presParOf" srcId="{10A335AC-4017-4DC6-8414-78196B671434}" destId="{11E57B2B-1381-46DB-BAAC-1D9FF0DA1CBA}" srcOrd="1" destOrd="0" presId="urn:microsoft.com/office/officeart/2018/2/layout/IconVerticalSolidList"/>
    <dgm:cxn modelId="{03518F23-F5AA-4E5C-BB84-21E375491B56}" type="presParOf" srcId="{10A335AC-4017-4DC6-8414-78196B671434}" destId="{6D66287C-E074-4C8A-86A5-02CD0B8E904E}" srcOrd="2" destOrd="0" presId="urn:microsoft.com/office/officeart/2018/2/layout/IconVerticalSolidList"/>
    <dgm:cxn modelId="{01A28248-3C99-40DD-833C-427A2E68650B}" type="presParOf" srcId="{10A335AC-4017-4DC6-8414-78196B671434}" destId="{B99BC08D-6F78-4226-BC0D-54D91C5BE257}" srcOrd="3" destOrd="0" presId="urn:microsoft.com/office/officeart/2018/2/layout/IconVerticalSolidList"/>
    <dgm:cxn modelId="{6A5829E3-58F5-4F87-B9A0-BEEE06F55BEC}" type="presParOf" srcId="{2B69BFA3-E079-43FF-8DC2-9AE836EBC951}" destId="{088676D3-3CE0-4C32-BBBE-A451BD3D0A40}" srcOrd="3" destOrd="0" presId="urn:microsoft.com/office/officeart/2018/2/layout/IconVerticalSolidList"/>
    <dgm:cxn modelId="{7FA287D5-2879-41B9-9E7E-1120632CB397}" type="presParOf" srcId="{2B69BFA3-E079-43FF-8DC2-9AE836EBC951}" destId="{063ACA97-1BD4-42AD-9D95-D22D721EF142}" srcOrd="4" destOrd="0" presId="urn:microsoft.com/office/officeart/2018/2/layout/IconVerticalSolidList"/>
    <dgm:cxn modelId="{192DDFFC-9DA0-4D8C-9DCF-A171DE585DAD}" type="presParOf" srcId="{063ACA97-1BD4-42AD-9D95-D22D721EF142}" destId="{0D55D5B0-68B9-4D48-BD72-9989F2DEC916}" srcOrd="0" destOrd="0" presId="urn:microsoft.com/office/officeart/2018/2/layout/IconVerticalSolidList"/>
    <dgm:cxn modelId="{91247BEE-D12C-4936-B92F-01BB115483D3}" type="presParOf" srcId="{063ACA97-1BD4-42AD-9D95-D22D721EF142}" destId="{E7A5851D-177A-41CA-A6BB-48DA79906795}" srcOrd="1" destOrd="0" presId="urn:microsoft.com/office/officeart/2018/2/layout/IconVerticalSolidList"/>
    <dgm:cxn modelId="{C18ED976-DB66-49F2-BBBE-B4D7A2C7AC37}" type="presParOf" srcId="{063ACA97-1BD4-42AD-9D95-D22D721EF142}" destId="{7DB6B46C-DBEE-4D2E-B697-717B3928C02D}" srcOrd="2" destOrd="0" presId="urn:microsoft.com/office/officeart/2018/2/layout/IconVerticalSolidList"/>
    <dgm:cxn modelId="{86A4826A-E952-444F-A58D-18BCD80FC1D6}" type="presParOf" srcId="{063ACA97-1BD4-42AD-9D95-D22D721EF142}" destId="{B1E9F0B2-488F-41A8-AC52-0A5C672F1E5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EB5497-1741-4C9D-B64E-7B98C7BA838B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10128C3-9777-48A3-98D2-FFB750C12591}">
      <dgm:prSet/>
      <dgm:spPr/>
      <dgm:t>
        <a:bodyPr/>
        <a:lstStyle/>
        <a:p>
          <a:r>
            <a:rPr lang="en-US" b="1" u="sng" dirty="0"/>
            <a:t>Our Success Agenda is Determined by Our:</a:t>
          </a:r>
        </a:p>
      </dgm:t>
    </dgm:pt>
    <dgm:pt modelId="{8C4D6B42-878C-429B-9328-C56CD647F31B}" type="parTrans" cxnId="{B1D7AA08-255D-4BE2-81A8-9A2EB54D6997}">
      <dgm:prSet/>
      <dgm:spPr/>
      <dgm:t>
        <a:bodyPr/>
        <a:lstStyle/>
        <a:p>
          <a:endParaRPr lang="en-US"/>
        </a:p>
      </dgm:t>
    </dgm:pt>
    <dgm:pt modelId="{62A2935D-06FA-439F-A2C9-AA5DBEC6B0CE}" type="sibTrans" cxnId="{B1D7AA08-255D-4BE2-81A8-9A2EB54D6997}">
      <dgm:prSet/>
      <dgm:spPr/>
      <dgm:t>
        <a:bodyPr/>
        <a:lstStyle/>
        <a:p>
          <a:endParaRPr lang="en-US"/>
        </a:p>
      </dgm:t>
    </dgm:pt>
    <dgm:pt modelId="{8EBB8CDB-7E9C-479A-9C5F-D969FC41D99C}">
      <dgm:prSet/>
      <dgm:spPr/>
      <dgm:t>
        <a:bodyPr/>
        <a:lstStyle/>
        <a:p>
          <a:r>
            <a:rPr lang="en-US" b="1" dirty="0"/>
            <a:t>1.</a:t>
          </a:r>
          <a:r>
            <a:rPr lang="en-US" b="1" u="none" dirty="0"/>
            <a:t> </a:t>
          </a:r>
          <a:r>
            <a:rPr lang="en-US" b="1" u="sng" dirty="0"/>
            <a:t>Daily</a:t>
          </a:r>
          <a:r>
            <a:rPr lang="en-US" b="1" u="none" dirty="0"/>
            <a:t> </a:t>
          </a:r>
          <a:r>
            <a:rPr lang="en-US" b="1" u="sng" dirty="0"/>
            <a:t>Decisions</a:t>
          </a:r>
          <a:r>
            <a:rPr lang="en-US" dirty="0"/>
            <a:t> we make </a:t>
          </a:r>
        </a:p>
      </dgm:t>
    </dgm:pt>
    <dgm:pt modelId="{1C9AA67A-79E6-4B1E-B577-72D289897507}" type="parTrans" cxnId="{A2EBECD5-D1E4-4B16-B004-0C1FE063B7EA}">
      <dgm:prSet/>
      <dgm:spPr/>
      <dgm:t>
        <a:bodyPr/>
        <a:lstStyle/>
        <a:p>
          <a:endParaRPr lang="en-US"/>
        </a:p>
      </dgm:t>
    </dgm:pt>
    <dgm:pt modelId="{96876755-16A1-4EFF-9C2E-4C147B958132}" type="sibTrans" cxnId="{A2EBECD5-D1E4-4B16-B004-0C1FE063B7EA}">
      <dgm:prSet/>
      <dgm:spPr/>
      <dgm:t>
        <a:bodyPr/>
        <a:lstStyle/>
        <a:p>
          <a:endParaRPr lang="en-US"/>
        </a:p>
      </dgm:t>
    </dgm:pt>
    <dgm:pt modelId="{7D4787DE-E21B-41A7-AB2C-04F9DCB6CABF}">
      <dgm:prSet/>
      <dgm:spPr/>
      <dgm:t>
        <a:bodyPr/>
        <a:lstStyle/>
        <a:p>
          <a:r>
            <a:rPr lang="en-US" b="1" dirty="0"/>
            <a:t>2.</a:t>
          </a:r>
          <a:r>
            <a:rPr lang="en-US" b="0" u="none" dirty="0"/>
            <a:t> </a:t>
          </a:r>
          <a:r>
            <a:rPr lang="en-US" b="1" u="sng" dirty="0"/>
            <a:t>Daily</a:t>
          </a:r>
          <a:r>
            <a:rPr lang="en-US" b="1" u="none" dirty="0"/>
            <a:t> </a:t>
          </a:r>
          <a:r>
            <a:rPr lang="en-US" b="1" u="sng" dirty="0"/>
            <a:t>Disciplines</a:t>
          </a:r>
          <a:r>
            <a:rPr lang="en-US" dirty="0"/>
            <a:t> we practice </a:t>
          </a:r>
        </a:p>
      </dgm:t>
    </dgm:pt>
    <dgm:pt modelId="{A6A9C79B-1702-49BF-9EA3-04F753784011}" type="parTrans" cxnId="{8BD96CB3-0116-4197-8044-02815D2335E9}">
      <dgm:prSet/>
      <dgm:spPr/>
      <dgm:t>
        <a:bodyPr/>
        <a:lstStyle/>
        <a:p>
          <a:endParaRPr lang="en-US"/>
        </a:p>
      </dgm:t>
    </dgm:pt>
    <dgm:pt modelId="{DB730D2A-A25D-4C3A-A5C1-BE3352405167}" type="sibTrans" cxnId="{8BD96CB3-0116-4197-8044-02815D2335E9}">
      <dgm:prSet/>
      <dgm:spPr/>
      <dgm:t>
        <a:bodyPr/>
        <a:lstStyle/>
        <a:p>
          <a:endParaRPr lang="en-US"/>
        </a:p>
      </dgm:t>
    </dgm:pt>
    <dgm:pt modelId="{318A5637-85B6-404D-912A-48749BD22DA7}" type="pres">
      <dgm:prSet presAssocID="{EFEB5497-1741-4C9D-B64E-7B98C7BA838B}" presName="outerComposite" presStyleCnt="0">
        <dgm:presLayoutVars>
          <dgm:chMax val="5"/>
          <dgm:dir/>
          <dgm:resizeHandles val="exact"/>
        </dgm:presLayoutVars>
      </dgm:prSet>
      <dgm:spPr/>
    </dgm:pt>
    <dgm:pt modelId="{94693412-1387-614F-BC55-14250AC23C32}" type="pres">
      <dgm:prSet presAssocID="{EFEB5497-1741-4C9D-B64E-7B98C7BA838B}" presName="dummyMaxCanvas" presStyleCnt="0">
        <dgm:presLayoutVars/>
      </dgm:prSet>
      <dgm:spPr/>
    </dgm:pt>
    <dgm:pt modelId="{371CD6E4-BB77-E446-B5FB-23DD6AC168EA}" type="pres">
      <dgm:prSet presAssocID="{EFEB5497-1741-4C9D-B64E-7B98C7BA838B}" presName="ThreeNodes_1" presStyleLbl="node1" presStyleIdx="0" presStyleCnt="3">
        <dgm:presLayoutVars>
          <dgm:bulletEnabled val="1"/>
        </dgm:presLayoutVars>
      </dgm:prSet>
      <dgm:spPr/>
    </dgm:pt>
    <dgm:pt modelId="{DBFF0106-D570-E84D-9AE0-7ABDDA0C440E}" type="pres">
      <dgm:prSet presAssocID="{EFEB5497-1741-4C9D-B64E-7B98C7BA838B}" presName="ThreeNodes_2" presStyleLbl="node1" presStyleIdx="1" presStyleCnt="3">
        <dgm:presLayoutVars>
          <dgm:bulletEnabled val="1"/>
        </dgm:presLayoutVars>
      </dgm:prSet>
      <dgm:spPr/>
    </dgm:pt>
    <dgm:pt modelId="{2A60FBA5-80A3-7D4E-8134-9B62EB3F4A77}" type="pres">
      <dgm:prSet presAssocID="{EFEB5497-1741-4C9D-B64E-7B98C7BA838B}" presName="ThreeNodes_3" presStyleLbl="node1" presStyleIdx="2" presStyleCnt="3">
        <dgm:presLayoutVars>
          <dgm:bulletEnabled val="1"/>
        </dgm:presLayoutVars>
      </dgm:prSet>
      <dgm:spPr/>
    </dgm:pt>
    <dgm:pt modelId="{5D8513EC-4817-D14E-BC41-0460346667D2}" type="pres">
      <dgm:prSet presAssocID="{EFEB5497-1741-4C9D-B64E-7B98C7BA838B}" presName="ThreeConn_1-2" presStyleLbl="fgAccFollowNode1" presStyleIdx="0" presStyleCnt="2">
        <dgm:presLayoutVars>
          <dgm:bulletEnabled val="1"/>
        </dgm:presLayoutVars>
      </dgm:prSet>
      <dgm:spPr/>
    </dgm:pt>
    <dgm:pt modelId="{454B65A2-098B-004E-A495-4C1AF70E3C3C}" type="pres">
      <dgm:prSet presAssocID="{EFEB5497-1741-4C9D-B64E-7B98C7BA838B}" presName="ThreeConn_2-3" presStyleLbl="fgAccFollowNode1" presStyleIdx="1" presStyleCnt="2">
        <dgm:presLayoutVars>
          <dgm:bulletEnabled val="1"/>
        </dgm:presLayoutVars>
      </dgm:prSet>
      <dgm:spPr/>
    </dgm:pt>
    <dgm:pt modelId="{DA0A3E4C-85E1-6545-A9CB-8F0AE824CB83}" type="pres">
      <dgm:prSet presAssocID="{EFEB5497-1741-4C9D-B64E-7B98C7BA838B}" presName="ThreeNodes_1_text" presStyleLbl="node1" presStyleIdx="2" presStyleCnt="3">
        <dgm:presLayoutVars>
          <dgm:bulletEnabled val="1"/>
        </dgm:presLayoutVars>
      </dgm:prSet>
      <dgm:spPr/>
    </dgm:pt>
    <dgm:pt modelId="{7822CEBD-3650-8A45-9A60-61AA67E43AB3}" type="pres">
      <dgm:prSet presAssocID="{EFEB5497-1741-4C9D-B64E-7B98C7BA838B}" presName="ThreeNodes_2_text" presStyleLbl="node1" presStyleIdx="2" presStyleCnt="3">
        <dgm:presLayoutVars>
          <dgm:bulletEnabled val="1"/>
        </dgm:presLayoutVars>
      </dgm:prSet>
      <dgm:spPr/>
    </dgm:pt>
    <dgm:pt modelId="{D65DDCF2-053A-E046-8A00-DBF2F6AD9659}" type="pres">
      <dgm:prSet presAssocID="{EFEB5497-1741-4C9D-B64E-7B98C7BA838B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B1D7AA08-255D-4BE2-81A8-9A2EB54D6997}" srcId="{EFEB5497-1741-4C9D-B64E-7B98C7BA838B}" destId="{910128C3-9777-48A3-98D2-FFB750C12591}" srcOrd="0" destOrd="0" parTransId="{8C4D6B42-878C-429B-9328-C56CD647F31B}" sibTransId="{62A2935D-06FA-439F-A2C9-AA5DBEC6B0CE}"/>
    <dgm:cxn modelId="{0A72CF2E-A6A4-F04B-93BE-64EBFDD1C63B}" type="presOf" srcId="{910128C3-9777-48A3-98D2-FFB750C12591}" destId="{371CD6E4-BB77-E446-B5FB-23DD6AC168EA}" srcOrd="0" destOrd="0" presId="urn:microsoft.com/office/officeart/2005/8/layout/vProcess5"/>
    <dgm:cxn modelId="{8096782F-1509-7E46-9DAE-FE8BE21CF44F}" type="presOf" srcId="{7D4787DE-E21B-41A7-AB2C-04F9DCB6CABF}" destId="{D65DDCF2-053A-E046-8A00-DBF2F6AD9659}" srcOrd="1" destOrd="0" presId="urn:microsoft.com/office/officeart/2005/8/layout/vProcess5"/>
    <dgm:cxn modelId="{50645C4D-AAC0-804B-BD57-477AC5615504}" type="presOf" srcId="{7D4787DE-E21B-41A7-AB2C-04F9DCB6CABF}" destId="{2A60FBA5-80A3-7D4E-8134-9B62EB3F4A77}" srcOrd="0" destOrd="0" presId="urn:microsoft.com/office/officeart/2005/8/layout/vProcess5"/>
    <dgm:cxn modelId="{042F3250-3E0B-EB4D-8D6F-BDE2405410AC}" type="presOf" srcId="{EFEB5497-1741-4C9D-B64E-7B98C7BA838B}" destId="{318A5637-85B6-404D-912A-48749BD22DA7}" srcOrd="0" destOrd="0" presId="urn:microsoft.com/office/officeart/2005/8/layout/vProcess5"/>
    <dgm:cxn modelId="{CE93475F-F94E-264E-9A9F-4065432A490A}" type="presOf" srcId="{62A2935D-06FA-439F-A2C9-AA5DBEC6B0CE}" destId="{5D8513EC-4817-D14E-BC41-0460346667D2}" srcOrd="0" destOrd="0" presId="urn:microsoft.com/office/officeart/2005/8/layout/vProcess5"/>
    <dgm:cxn modelId="{53D28563-0781-D147-9C8E-943F8BB31E70}" type="presOf" srcId="{910128C3-9777-48A3-98D2-FFB750C12591}" destId="{DA0A3E4C-85E1-6545-A9CB-8F0AE824CB83}" srcOrd="1" destOrd="0" presId="urn:microsoft.com/office/officeart/2005/8/layout/vProcess5"/>
    <dgm:cxn modelId="{8DE3D972-E1A5-DB49-A8E0-0046AA046E03}" type="presOf" srcId="{96876755-16A1-4EFF-9C2E-4C147B958132}" destId="{454B65A2-098B-004E-A495-4C1AF70E3C3C}" srcOrd="0" destOrd="0" presId="urn:microsoft.com/office/officeart/2005/8/layout/vProcess5"/>
    <dgm:cxn modelId="{8BD96CB3-0116-4197-8044-02815D2335E9}" srcId="{EFEB5497-1741-4C9D-B64E-7B98C7BA838B}" destId="{7D4787DE-E21B-41A7-AB2C-04F9DCB6CABF}" srcOrd="2" destOrd="0" parTransId="{A6A9C79B-1702-49BF-9EA3-04F753784011}" sibTransId="{DB730D2A-A25D-4C3A-A5C1-BE3352405167}"/>
    <dgm:cxn modelId="{56B353CF-BCC6-DF44-9D01-C1A4E6EFACDB}" type="presOf" srcId="{8EBB8CDB-7E9C-479A-9C5F-D969FC41D99C}" destId="{7822CEBD-3650-8A45-9A60-61AA67E43AB3}" srcOrd="1" destOrd="0" presId="urn:microsoft.com/office/officeart/2005/8/layout/vProcess5"/>
    <dgm:cxn modelId="{A2EBECD5-D1E4-4B16-B004-0C1FE063B7EA}" srcId="{EFEB5497-1741-4C9D-B64E-7B98C7BA838B}" destId="{8EBB8CDB-7E9C-479A-9C5F-D969FC41D99C}" srcOrd="1" destOrd="0" parTransId="{1C9AA67A-79E6-4B1E-B577-72D289897507}" sibTransId="{96876755-16A1-4EFF-9C2E-4C147B958132}"/>
    <dgm:cxn modelId="{02875BFE-D0BC-0842-A181-EF3BFB6FDB82}" type="presOf" srcId="{8EBB8CDB-7E9C-479A-9C5F-D969FC41D99C}" destId="{DBFF0106-D570-E84D-9AE0-7ABDDA0C440E}" srcOrd="0" destOrd="0" presId="urn:microsoft.com/office/officeart/2005/8/layout/vProcess5"/>
    <dgm:cxn modelId="{14623B58-ECAA-4D4A-B619-C42C49FE5D9F}" type="presParOf" srcId="{318A5637-85B6-404D-912A-48749BD22DA7}" destId="{94693412-1387-614F-BC55-14250AC23C32}" srcOrd="0" destOrd="0" presId="urn:microsoft.com/office/officeart/2005/8/layout/vProcess5"/>
    <dgm:cxn modelId="{C65D9945-A504-9E4B-9643-CACB858DA14D}" type="presParOf" srcId="{318A5637-85B6-404D-912A-48749BD22DA7}" destId="{371CD6E4-BB77-E446-B5FB-23DD6AC168EA}" srcOrd="1" destOrd="0" presId="urn:microsoft.com/office/officeart/2005/8/layout/vProcess5"/>
    <dgm:cxn modelId="{4D0A991B-E1A3-9946-B7AD-8726E7FFABF5}" type="presParOf" srcId="{318A5637-85B6-404D-912A-48749BD22DA7}" destId="{DBFF0106-D570-E84D-9AE0-7ABDDA0C440E}" srcOrd="2" destOrd="0" presId="urn:microsoft.com/office/officeart/2005/8/layout/vProcess5"/>
    <dgm:cxn modelId="{BA9897E7-FE05-8448-A33B-58F1F6426E70}" type="presParOf" srcId="{318A5637-85B6-404D-912A-48749BD22DA7}" destId="{2A60FBA5-80A3-7D4E-8134-9B62EB3F4A77}" srcOrd="3" destOrd="0" presId="urn:microsoft.com/office/officeart/2005/8/layout/vProcess5"/>
    <dgm:cxn modelId="{AB1F163E-F067-134B-B702-74FFE4B96BFC}" type="presParOf" srcId="{318A5637-85B6-404D-912A-48749BD22DA7}" destId="{5D8513EC-4817-D14E-BC41-0460346667D2}" srcOrd="4" destOrd="0" presId="urn:microsoft.com/office/officeart/2005/8/layout/vProcess5"/>
    <dgm:cxn modelId="{5591F611-51E3-2945-AC6C-7C8C982E77E1}" type="presParOf" srcId="{318A5637-85B6-404D-912A-48749BD22DA7}" destId="{454B65A2-098B-004E-A495-4C1AF70E3C3C}" srcOrd="5" destOrd="0" presId="urn:microsoft.com/office/officeart/2005/8/layout/vProcess5"/>
    <dgm:cxn modelId="{C7091533-DFB1-E14D-A8B4-7B73B794919E}" type="presParOf" srcId="{318A5637-85B6-404D-912A-48749BD22DA7}" destId="{DA0A3E4C-85E1-6545-A9CB-8F0AE824CB83}" srcOrd="6" destOrd="0" presId="urn:microsoft.com/office/officeart/2005/8/layout/vProcess5"/>
    <dgm:cxn modelId="{46D40D24-7E05-6647-996C-F9092A9FF814}" type="presParOf" srcId="{318A5637-85B6-404D-912A-48749BD22DA7}" destId="{7822CEBD-3650-8A45-9A60-61AA67E43AB3}" srcOrd="7" destOrd="0" presId="urn:microsoft.com/office/officeart/2005/8/layout/vProcess5"/>
    <dgm:cxn modelId="{D9ECF261-5F90-4546-BBE1-435729E581D7}" type="presParOf" srcId="{318A5637-85B6-404D-912A-48749BD22DA7}" destId="{D65DDCF2-053A-E046-8A00-DBF2F6AD9659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8D9848B-F4B7-4224-8CEF-8356D7930DE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1B2771D-960E-437E-BEEA-1D3667B4BF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What is a MAJOR Common denominator found in success?</a:t>
          </a:r>
        </a:p>
      </dgm:t>
    </dgm:pt>
    <dgm:pt modelId="{F1619D6B-E374-4386-8FA7-9DB78F268505}" type="parTrans" cxnId="{8B1B690B-6FE7-4843-977B-93DF2D5217CA}">
      <dgm:prSet/>
      <dgm:spPr/>
      <dgm:t>
        <a:bodyPr/>
        <a:lstStyle/>
        <a:p>
          <a:endParaRPr lang="en-US"/>
        </a:p>
      </dgm:t>
    </dgm:pt>
    <dgm:pt modelId="{2F9A3ECC-6072-4BA8-A733-C905D94CBA7E}" type="sibTrans" cxnId="{8B1B690B-6FE7-4843-977B-93DF2D5217CA}">
      <dgm:prSet/>
      <dgm:spPr/>
      <dgm:t>
        <a:bodyPr/>
        <a:lstStyle/>
        <a:p>
          <a:endParaRPr lang="en-US"/>
        </a:p>
      </dgm:t>
    </dgm:pt>
    <dgm:pt modelId="{D5AE17ED-0352-4A76-99F3-32C9CEF4442B}" type="pres">
      <dgm:prSet presAssocID="{38D9848B-F4B7-4224-8CEF-8356D7930DE8}" presName="root" presStyleCnt="0">
        <dgm:presLayoutVars>
          <dgm:dir/>
          <dgm:resizeHandles val="exact"/>
        </dgm:presLayoutVars>
      </dgm:prSet>
      <dgm:spPr/>
    </dgm:pt>
    <dgm:pt modelId="{51C6D1F1-01FC-4D24-9166-4BE15593E137}" type="pres">
      <dgm:prSet presAssocID="{81B2771D-960E-437E-BEEA-1D3667B4BF81}" presName="compNode" presStyleCnt="0"/>
      <dgm:spPr/>
    </dgm:pt>
    <dgm:pt modelId="{3ADF2CB9-AE97-47CE-A612-B47B9B3ACD48}" type="pres">
      <dgm:prSet presAssocID="{81B2771D-960E-437E-BEEA-1D3667B4BF81}" presName="bgRect" presStyleLbl="bgShp" presStyleIdx="0" presStyleCnt="1"/>
      <dgm:spPr/>
    </dgm:pt>
    <dgm:pt modelId="{5F0E1AB0-20F6-44FF-8C0B-E0051845C16A}" type="pres">
      <dgm:prSet presAssocID="{81B2771D-960E-437E-BEEA-1D3667B4BF81}" presName="iconRect" presStyleLbl="nod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3CCA21E-7215-4A83-A9DA-0F4F7AC94BC7}" type="pres">
      <dgm:prSet presAssocID="{81B2771D-960E-437E-BEEA-1D3667B4BF81}" presName="spaceRect" presStyleCnt="0"/>
      <dgm:spPr/>
    </dgm:pt>
    <dgm:pt modelId="{A14AEB03-E732-46AF-ADC0-9884512E6043}" type="pres">
      <dgm:prSet presAssocID="{81B2771D-960E-437E-BEEA-1D3667B4BF81}" presName="parTx" presStyleLbl="revTx" presStyleIdx="0" presStyleCnt="1">
        <dgm:presLayoutVars>
          <dgm:chMax val="0"/>
          <dgm:chPref val="0"/>
        </dgm:presLayoutVars>
      </dgm:prSet>
      <dgm:spPr/>
    </dgm:pt>
  </dgm:ptLst>
  <dgm:cxnLst>
    <dgm:cxn modelId="{8B1B690B-6FE7-4843-977B-93DF2D5217CA}" srcId="{38D9848B-F4B7-4224-8CEF-8356D7930DE8}" destId="{81B2771D-960E-437E-BEEA-1D3667B4BF81}" srcOrd="0" destOrd="0" parTransId="{F1619D6B-E374-4386-8FA7-9DB78F268505}" sibTransId="{2F9A3ECC-6072-4BA8-A733-C905D94CBA7E}"/>
    <dgm:cxn modelId="{142BEC47-DB87-42C2-839C-159504DD7922}" type="presOf" srcId="{81B2771D-960E-437E-BEEA-1D3667B4BF81}" destId="{A14AEB03-E732-46AF-ADC0-9884512E6043}" srcOrd="0" destOrd="0" presId="urn:microsoft.com/office/officeart/2018/2/layout/IconVerticalSolidList"/>
    <dgm:cxn modelId="{62EFDE4C-8867-40EF-8F8A-67CE8C3BD98C}" type="presOf" srcId="{38D9848B-F4B7-4224-8CEF-8356D7930DE8}" destId="{D5AE17ED-0352-4A76-99F3-32C9CEF4442B}" srcOrd="0" destOrd="0" presId="urn:microsoft.com/office/officeart/2018/2/layout/IconVerticalSolidList"/>
    <dgm:cxn modelId="{40351DD4-1F29-4DE9-A9B2-2595630F8025}" type="presParOf" srcId="{D5AE17ED-0352-4A76-99F3-32C9CEF4442B}" destId="{51C6D1F1-01FC-4D24-9166-4BE15593E137}" srcOrd="0" destOrd="0" presId="urn:microsoft.com/office/officeart/2018/2/layout/IconVerticalSolidList"/>
    <dgm:cxn modelId="{60D8A770-7114-41CC-97F8-71154DF753D9}" type="presParOf" srcId="{51C6D1F1-01FC-4D24-9166-4BE15593E137}" destId="{3ADF2CB9-AE97-47CE-A612-B47B9B3ACD48}" srcOrd="0" destOrd="0" presId="urn:microsoft.com/office/officeart/2018/2/layout/IconVerticalSolidList"/>
    <dgm:cxn modelId="{212FE445-828A-41F5-BA9F-C2DA63D7464C}" type="presParOf" srcId="{51C6D1F1-01FC-4D24-9166-4BE15593E137}" destId="{5F0E1AB0-20F6-44FF-8C0B-E0051845C16A}" srcOrd="1" destOrd="0" presId="urn:microsoft.com/office/officeart/2018/2/layout/IconVerticalSolidList"/>
    <dgm:cxn modelId="{66F3C581-C1D0-45B5-B233-3DFA2FB84C73}" type="presParOf" srcId="{51C6D1F1-01FC-4D24-9166-4BE15593E137}" destId="{D3CCA21E-7215-4A83-A9DA-0F4F7AC94BC7}" srcOrd="2" destOrd="0" presId="urn:microsoft.com/office/officeart/2018/2/layout/IconVerticalSolidList"/>
    <dgm:cxn modelId="{4C734E2C-397E-436D-A756-F3F5DFEC0CB0}" type="presParOf" srcId="{51C6D1F1-01FC-4D24-9166-4BE15593E137}" destId="{A14AEB03-E732-46AF-ADC0-9884512E604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8D9848B-F4B7-4224-8CEF-8356D7930DE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81B2771D-960E-437E-BEEA-1D3667B4BF81}">
      <dgm:prSet/>
      <dgm:spPr/>
      <dgm:t>
        <a:bodyPr/>
        <a:lstStyle/>
        <a:p>
          <a:r>
            <a:rPr lang="en-US"/>
            <a:t>What is a MAJOR Common denominator found in success?</a:t>
          </a:r>
        </a:p>
      </dgm:t>
    </dgm:pt>
    <dgm:pt modelId="{F1619D6B-E374-4386-8FA7-9DB78F268505}" type="parTrans" cxnId="{8B1B690B-6FE7-4843-977B-93DF2D5217CA}">
      <dgm:prSet/>
      <dgm:spPr/>
      <dgm:t>
        <a:bodyPr/>
        <a:lstStyle/>
        <a:p>
          <a:endParaRPr lang="en-US"/>
        </a:p>
      </dgm:t>
    </dgm:pt>
    <dgm:pt modelId="{2F9A3ECC-6072-4BA8-A733-C905D94CBA7E}" type="sibTrans" cxnId="{8B1B690B-6FE7-4843-977B-93DF2D5217CA}">
      <dgm:prSet/>
      <dgm:spPr/>
      <dgm:t>
        <a:bodyPr/>
        <a:lstStyle/>
        <a:p>
          <a:endParaRPr lang="en-US"/>
        </a:p>
      </dgm:t>
    </dgm:pt>
    <dgm:pt modelId="{B4DA3BB2-D049-4603-BF9C-03BCD16BB9E3}">
      <dgm:prSet/>
      <dgm:spPr/>
      <dgm:t>
        <a:bodyPr/>
        <a:lstStyle/>
        <a:p>
          <a:r>
            <a:rPr lang="en-US"/>
            <a:t>Forming the habit of doing things that failures do not like to do. </a:t>
          </a:r>
        </a:p>
      </dgm:t>
    </dgm:pt>
    <dgm:pt modelId="{3F6C028F-0C16-43FD-A795-BBD21DC268B0}" type="parTrans" cxnId="{28D4D956-1569-4F8C-A383-30926E16EE58}">
      <dgm:prSet/>
      <dgm:spPr/>
      <dgm:t>
        <a:bodyPr/>
        <a:lstStyle/>
        <a:p>
          <a:endParaRPr lang="en-US"/>
        </a:p>
      </dgm:t>
    </dgm:pt>
    <dgm:pt modelId="{267DDC2F-0F29-4717-8B06-F071D21940FA}" type="sibTrans" cxnId="{28D4D956-1569-4F8C-A383-30926E16EE58}">
      <dgm:prSet/>
      <dgm:spPr/>
      <dgm:t>
        <a:bodyPr/>
        <a:lstStyle/>
        <a:p>
          <a:endParaRPr lang="en-US"/>
        </a:p>
      </dgm:t>
    </dgm:pt>
    <dgm:pt modelId="{D5AE17ED-0352-4A76-99F3-32C9CEF4442B}" type="pres">
      <dgm:prSet presAssocID="{38D9848B-F4B7-4224-8CEF-8356D7930DE8}" presName="root" presStyleCnt="0">
        <dgm:presLayoutVars>
          <dgm:dir/>
          <dgm:resizeHandles val="exact"/>
        </dgm:presLayoutVars>
      </dgm:prSet>
      <dgm:spPr/>
    </dgm:pt>
    <dgm:pt modelId="{51C6D1F1-01FC-4D24-9166-4BE15593E137}" type="pres">
      <dgm:prSet presAssocID="{81B2771D-960E-437E-BEEA-1D3667B4BF81}" presName="compNode" presStyleCnt="0"/>
      <dgm:spPr/>
    </dgm:pt>
    <dgm:pt modelId="{3ADF2CB9-AE97-47CE-A612-B47B9B3ACD48}" type="pres">
      <dgm:prSet presAssocID="{81B2771D-960E-437E-BEEA-1D3667B4BF81}" presName="bgRect" presStyleLbl="bgShp" presStyleIdx="0" presStyleCnt="2"/>
      <dgm:spPr/>
    </dgm:pt>
    <dgm:pt modelId="{5F0E1AB0-20F6-44FF-8C0B-E0051845C16A}" type="pres">
      <dgm:prSet presAssocID="{81B2771D-960E-437E-BEEA-1D3667B4BF8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3CCA21E-7215-4A83-A9DA-0F4F7AC94BC7}" type="pres">
      <dgm:prSet presAssocID="{81B2771D-960E-437E-BEEA-1D3667B4BF81}" presName="spaceRect" presStyleCnt="0"/>
      <dgm:spPr/>
    </dgm:pt>
    <dgm:pt modelId="{A14AEB03-E732-46AF-ADC0-9884512E6043}" type="pres">
      <dgm:prSet presAssocID="{81B2771D-960E-437E-BEEA-1D3667B4BF81}" presName="parTx" presStyleLbl="revTx" presStyleIdx="0" presStyleCnt="2">
        <dgm:presLayoutVars>
          <dgm:chMax val="0"/>
          <dgm:chPref val="0"/>
        </dgm:presLayoutVars>
      </dgm:prSet>
      <dgm:spPr/>
    </dgm:pt>
    <dgm:pt modelId="{431D65D5-B7D7-4008-BD42-1C341FC0CCFA}" type="pres">
      <dgm:prSet presAssocID="{2F9A3ECC-6072-4BA8-A733-C905D94CBA7E}" presName="sibTrans" presStyleCnt="0"/>
      <dgm:spPr/>
    </dgm:pt>
    <dgm:pt modelId="{526AAD59-9BF1-4A43-980A-82112740E52B}" type="pres">
      <dgm:prSet presAssocID="{B4DA3BB2-D049-4603-BF9C-03BCD16BB9E3}" presName="compNode" presStyleCnt="0"/>
      <dgm:spPr/>
    </dgm:pt>
    <dgm:pt modelId="{E7A7DDA5-CDD8-4A0C-9B2B-717D65BC3B4A}" type="pres">
      <dgm:prSet presAssocID="{B4DA3BB2-D049-4603-BF9C-03BCD16BB9E3}" presName="bgRect" presStyleLbl="bgShp" presStyleIdx="1" presStyleCnt="2"/>
      <dgm:spPr/>
    </dgm:pt>
    <dgm:pt modelId="{56F321C9-CE4B-42E3-925F-A4940E819492}" type="pres">
      <dgm:prSet presAssocID="{B4DA3BB2-D049-4603-BF9C-03BCD16BB9E3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orkflow"/>
        </a:ext>
      </dgm:extLst>
    </dgm:pt>
    <dgm:pt modelId="{C6A92FEF-C58C-4CE6-BF1D-680B1AAF2AE4}" type="pres">
      <dgm:prSet presAssocID="{B4DA3BB2-D049-4603-BF9C-03BCD16BB9E3}" presName="spaceRect" presStyleCnt="0"/>
      <dgm:spPr/>
    </dgm:pt>
    <dgm:pt modelId="{90313F1F-AC8C-4DE7-B33C-CBE87E09E65C}" type="pres">
      <dgm:prSet presAssocID="{B4DA3BB2-D049-4603-BF9C-03BCD16BB9E3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8B1B690B-6FE7-4843-977B-93DF2D5217CA}" srcId="{38D9848B-F4B7-4224-8CEF-8356D7930DE8}" destId="{81B2771D-960E-437E-BEEA-1D3667B4BF81}" srcOrd="0" destOrd="0" parTransId="{F1619D6B-E374-4386-8FA7-9DB78F268505}" sibTransId="{2F9A3ECC-6072-4BA8-A733-C905D94CBA7E}"/>
    <dgm:cxn modelId="{142BEC47-DB87-42C2-839C-159504DD7922}" type="presOf" srcId="{81B2771D-960E-437E-BEEA-1D3667B4BF81}" destId="{A14AEB03-E732-46AF-ADC0-9884512E6043}" srcOrd="0" destOrd="0" presId="urn:microsoft.com/office/officeart/2018/2/layout/IconVerticalSolidList"/>
    <dgm:cxn modelId="{62EFDE4C-8867-40EF-8F8A-67CE8C3BD98C}" type="presOf" srcId="{38D9848B-F4B7-4224-8CEF-8356D7930DE8}" destId="{D5AE17ED-0352-4A76-99F3-32C9CEF4442B}" srcOrd="0" destOrd="0" presId="urn:microsoft.com/office/officeart/2018/2/layout/IconVerticalSolidList"/>
    <dgm:cxn modelId="{28D4D956-1569-4F8C-A383-30926E16EE58}" srcId="{38D9848B-F4B7-4224-8CEF-8356D7930DE8}" destId="{B4DA3BB2-D049-4603-BF9C-03BCD16BB9E3}" srcOrd="1" destOrd="0" parTransId="{3F6C028F-0C16-43FD-A795-BBD21DC268B0}" sibTransId="{267DDC2F-0F29-4717-8B06-F071D21940FA}"/>
    <dgm:cxn modelId="{61FBC2AF-692E-4B2A-BDCD-DD3079F06A76}" type="presOf" srcId="{B4DA3BB2-D049-4603-BF9C-03BCD16BB9E3}" destId="{90313F1F-AC8C-4DE7-B33C-CBE87E09E65C}" srcOrd="0" destOrd="0" presId="urn:microsoft.com/office/officeart/2018/2/layout/IconVerticalSolidList"/>
    <dgm:cxn modelId="{40351DD4-1F29-4DE9-A9B2-2595630F8025}" type="presParOf" srcId="{D5AE17ED-0352-4A76-99F3-32C9CEF4442B}" destId="{51C6D1F1-01FC-4D24-9166-4BE15593E137}" srcOrd="0" destOrd="0" presId="urn:microsoft.com/office/officeart/2018/2/layout/IconVerticalSolidList"/>
    <dgm:cxn modelId="{60D8A770-7114-41CC-97F8-71154DF753D9}" type="presParOf" srcId="{51C6D1F1-01FC-4D24-9166-4BE15593E137}" destId="{3ADF2CB9-AE97-47CE-A612-B47B9B3ACD48}" srcOrd="0" destOrd="0" presId="urn:microsoft.com/office/officeart/2018/2/layout/IconVerticalSolidList"/>
    <dgm:cxn modelId="{212FE445-828A-41F5-BA9F-C2DA63D7464C}" type="presParOf" srcId="{51C6D1F1-01FC-4D24-9166-4BE15593E137}" destId="{5F0E1AB0-20F6-44FF-8C0B-E0051845C16A}" srcOrd="1" destOrd="0" presId="urn:microsoft.com/office/officeart/2018/2/layout/IconVerticalSolidList"/>
    <dgm:cxn modelId="{66F3C581-C1D0-45B5-B233-3DFA2FB84C73}" type="presParOf" srcId="{51C6D1F1-01FC-4D24-9166-4BE15593E137}" destId="{D3CCA21E-7215-4A83-A9DA-0F4F7AC94BC7}" srcOrd="2" destOrd="0" presId="urn:microsoft.com/office/officeart/2018/2/layout/IconVerticalSolidList"/>
    <dgm:cxn modelId="{4C734E2C-397E-436D-A756-F3F5DFEC0CB0}" type="presParOf" srcId="{51C6D1F1-01FC-4D24-9166-4BE15593E137}" destId="{A14AEB03-E732-46AF-ADC0-9884512E6043}" srcOrd="3" destOrd="0" presId="urn:microsoft.com/office/officeart/2018/2/layout/IconVerticalSolidList"/>
    <dgm:cxn modelId="{F0978B2C-A3FC-4349-A605-6169FCF486FA}" type="presParOf" srcId="{D5AE17ED-0352-4A76-99F3-32C9CEF4442B}" destId="{431D65D5-B7D7-4008-BD42-1C341FC0CCFA}" srcOrd="1" destOrd="0" presId="urn:microsoft.com/office/officeart/2018/2/layout/IconVerticalSolidList"/>
    <dgm:cxn modelId="{0A882D71-4E76-404D-A174-8FB27D5142D4}" type="presParOf" srcId="{D5AE17ED-0352-4A76-99F3-32C9CEF4442B}" destId="{526AAD59-9BF1-4A43-980A-82112740E52B}" srcOrd="2" destOrd="0" presId="urn:microsoft.com/office/officeart/2018/2/layout/IconVerticalSolidList"/>
    <dgm:cxn modelId="{6DE95316-9F5C-4BC4-9541-0050E69DECAE}" type="presParOf" srcId="{526AAD59-9BF1-4A43-980A-82112740E52B}" destId="{E7A7DDA5-CDD8-4A0C-9B2B-717D65BC3B4A}" srcOrd="0" destOrd="0" presId="urn:microsoft.com/office/officeart/2018/2/layout/IconVerticalSolidList"/>
    <dgm:cxn modelId="{8856B8BE-F459-48F2-A706-0D273C3F3647}" type="presParOf" srcId="{526AAD59-9BF1-4A43-980A-82112740E52B}" destId="{56F321C9-CE4B-42E3-925F-A4940E819492}" srcOrd="1" destOrd="0" presId="urn:microsoft.com/office/officeart/2018/2/layout/IconVerticalSolidList"/>
    <dgm:cxn modelId="{0F120AF9-3B13-4EAF-9AA9-AD0C86013F07}" type="presParOf" srcId="{526AAD59-9BF1-4A43-980A-82112740E52B}" destId="{C6A92FEF-C58C-4CE6-BF1D-680B1AAF2AE4}" srcOrd="2" destOrd="0" presId="urn:microsoft.com/office/officeart/2018/2/layout/IconVerticalSolidList"/>
    <dgm:cxn modelId="{83F36017-3A72-4A77-8AE7-510B8F69531F}" type="presParOf" srcId="{526AAD59-9BF1-4A43-980A-82112740E52B}" destId="{90313F1F-AC8C-4DE7-B33C-CBE87E09E65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D8EF42-D39A-43FA-97B8-55291BCD766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EEE156A-442E-451B-A1C1-5BB9509EAB7C}">
      <dgm:prSet/>
      <dgm:spPr/>
      <dgm:t>
        <a:bodyPr/>
        <a:lstStyle/>
        <a:p>
          <a:r>
            <a:rPr lang="en-US"/>
            <a:t>Daily </a:t>
          </a:r>
          <a:r>
            <a:rPr lang="en-US" b="1" u="sng"/>
            <a:t>decisions</a:t>
          </a:r>
          <a:r>
            <a:rPr lang="en-US"/>
            <a:t> = goal setting</a:t>
          </a:r>
        </a:p>
      </dgm:t>
    </dgm:pt>
    <dgm:pt modelId="{13480F9C-0C4C-48FC-A359-DE9E95E86694}" type="parTrans" cxnId="{EF9CA5DC-4859-44B0-B6BE-86A7E2F8F202}">
      <dgm:prSet/>
      <dgm:spPr/>
      <dgm:t>
        <a:bodyPr/>
        <a:lstStyle/>
        <a:p>
          <a:endParaRPr lang="en-US"/>
        </a:p>
      </dgm:t>
    </dgm:pt>
    <dgm:pt modelId="{91EE4F3B-64E6-44EA-B1C6-BBCB38F115D9}" type="sibTrans" cxnId="{EF9CA5DC-4859-44B0-B6BE-86A7E2F8F202}">
      <dgm:prSet/>
      <dgm:spPr/>
      <dgm:t>
        <a:bodyPr/>
        <a:lstStyle/>
        <a:p>
          <a:endParaRPr lang="en-US"/>
        </a:p>
      </dgm:t>
    </dgm:pt>
    <dgm:pt modelId="{18DB7B1A-B0A2-4288-9BEC-45C719D6F7F1}">
      <dgm:prSet/>
      <dgm:spPr/>
      <dgm:t>
        <a:bodyPr/>
        <a:lstStyle/>
        <a:p>
          <a:r>
            <a:rPr lang="en-US"/>
            <a:t>Daily </a:t>
          </a:r>
          <a:r>
            <a:rPr lang="en-US" b="1" u="sng"/>
            <a:t>disciplines</a:t>
          </a:r>
          <a:r>
            <a:rPr lang="en-US"/>
            <a:t> = goal doing.</a:t>
          </a:r>
        </a:p>
      </dgm:t>
    </dgm:pt>
    <dgm:pt modelId="{C3CCE93E-35E1-41CD-B935-727722A5A3C4}" type="parTrans" cxnId="{9B28CC0F-0603-41F9-9C4C-AE7C1A3FFE08}">
      <dgm:prSet/>
      <dgm:spPr/>
      <dgm:t>
        <a:bodyPr/>
        <a:lstStyle/>
        <a:p>
          <a:endParaRPr lang="en-US"/>
        </a:p>
      </dgm:t>
    </dgm:pt>
    <dgm:pt modelId="{31BDDB3D-0C5B-41EA-9ACA-002EFFF97651}" type="sibTrans" cxnId="{9B28CC0F-0603-41F9-9C4C-AE7C1A3FFE08}">
      <dgm:prSet/>
      <dgm:spPr/>
      <dgm:t>
        <a:bodyPr/>
        <a:lstStyle/>
        <a:p>
          <a:endParaRPr lang="en-US"/>
        </a:p>
      </dgm:t>
    </dgm:pt>
    <dgm:pt modelId="{083E4D39-5D4B-49E4-B9BF-94B3ED4C0880}">
      <dgm:prSet/>
      <dgm:spPr/>
      <dgm:t>
        <a:bodyPr/>
        <a:lstStyle/>
        <a:p>
          <a:r>
            <a:rPr lang="en-US" b="1"/>
            <a:t>Decisions and disciplines we make and practice daily: </a:t>
          </a:r>
          <a:endParaRPr lang="en-US"/>
        </a:p>
      </dgm:t>
    </dgm:pt>
    <dgm:pt modelId="{4D1FDE32-7706-49B8-BE39-51394C2CDB78}" type="parTrans" cxnId="{4ADD9FBF-FF8A-49FE-9CED-D5B42915BF27}">
      <dgm:prSet/>
      <dgm:spPr/>
      <dgm:t>
        <a:bodyPr/>
        <a:lstStyle/>
        <a:p>
          <a:endParaRPr lang="en-US"/>
        </a:p>
      </dgm:t>
    </dgm:pt>
    <dgm:pt modelId="{93BB043A-CB29-40AA-AD8F-729F049292D8}" type="sibTrans" cxnId="{4ADD9FBF-FF8A-49FE-9CED-D5B42915BF27}">
      <dgm:prSet/>
      <dgm:spPr/>
      <dgm:t>
        <a:bodyPr/>
        <a:lstStyle/>
        <a:p>
          <a:endParaRPr lang="en-US"/>
        </a:p>
      </dgm:t>
    </dgm:pt>
    <dgm:pt modelId="{A175CD1E-7CA0-4A03-8766-727331A46416}" type="pres">
      <dgm:prSet presAssocID="{F8D8EF42-D39A-43FA-97B8-55291BCD766A}" presName="root" presStyleCnt="0">
        <dgm:presLayoutVars>
          <dgm:dir/>
          <dgm:resizeHandles val="exact"/>
        </dgm:presLayoutVars>
      </dgm:prSet>
      <dgm:spPr/>
    </dgm:pt>
    <dgm:pt modelId="{58C4A44D-6B81-4733-B010-68DED17F4F2A}" type="pres">
      <dgm:prSet presAssocID="{9EEE156A-442E-451B-A1C1-5BB9509EAB7C}" presName="compNode" presStyleCnt="0"/>
      <dgm:spPr/>
    </dgm:pt>
    <dgm:pt modelId="{B738B3BD-F8EA-4D3E-82EB-F8FF52874455}" type="pres">
      <dgm:prSet presAssocID="{9EEE156A-442E-451B-A1C1-5BB9509EAB7C}" presName="bgRect" presStyleLbl="bgShp" presStyleIdx="0" presStyleCnt="3"/>
      <dgm:spPr/>
    </dgm:pt>
    <dgm:pt modelId="{F7B063B0-1DA8-4410-8BA9-BD4D7CDB6B23}" type="pres">
      <dgm:prSet presAssocID="{9EEE156A-442E-451B-A1C1-5BB9509EAB7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16017CC7-BBD5-40C5-8927-B383DBF1C4BD}" type="pres">
      <dgm:prSet presAssocID="{9EEE156A-442E-451B-A1C1-5BB9509EAB7C}" presName="spaceRect" presStyleCnt="0"/>
      <dgm:spPr/>
    </dgm:pt>
    <dgm:pt modelId="{438A3384-FF21-49D6-9670-AE669FAF6FB4}" type="pres">
      <dgm:prSet presAssocID="{9EEE156A-442E-451B-A1C1-5BB9509EAB7C}" presName="parTx" presStyleLbl="revTx" presStyleIdx="0" presStyleCnt="3">
        <dgm:presLayoutVars>
          <dgm:chMax val="0"/>
          <dgm:chPref val="0"/>
        </dgm:presLayoutVars>
      </dgm:prSet>
      <dgm:spPr/>
    </dgm:pt>
    <dgm:pt modelId="{81F7EFC0-EF38-4A7C-8FAE-69053515C1F5}" type="pres">
      <dgm:prSet presAssocID="{91EE4F3B-64E6-44EA-B1C6-BBCB38F115D9}" presName="sibTrans" presStyleCnt="0"/>
      <dgm:spPr/>
    </dgm:pt>
    <dgm:pt modelId="{7D0744E0-F417-4F6F-8B30-CB05E07B81B8}" type="pres">
      <dgm:prSet presAssocID="{18DB7B1A-B0A2-4288-9BEC-45C719D6F7F1}" presName="compNode" presStyleCnt="0"/>
      <dgm:spPr/>
    </dgm:pt>
    <dgm:pt modelId="{A6FCB33B-E377-4F69-9985-DE1EB13FFB61}" type="pres">
      <dgm:prSet presAssocID="{18DB7B1A-B0A2-4288-9BEC-45C719D6F7F1}" presName="bgRect" presStyleLbl="bgShp" presStyleIdx="1" presStyleCnt="3"/>
      <dgm:spPr/>
    </dgm:pt>
    <dgm:pt modelId="{0E2375EB-67D2-4E13-90D6-AC224F868CB7}" type="pres">
      <dgm:prSet presAssocID="{18DB7B1A-B0A2-4288-9BEC-45C719D6F7F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rawl"/>
        </a:ext>
      </dgm:extLst>
    </dgm:pt>
    <dgm:pt modelId="{CCD85C97-0188-4668-AE5C-8B66C0AC5A36}" type="pres">
      <dgm:prSet presAssocID="{18DB7B1A-B0A2-4288-9BEC-45C719D6F7F1}" presName="spaceRect" presStyleCnt="0"/>
      <dgm:spPr/>
    </dgm:pt>
    <dgm:pt modelId="{99A22594-002E-4687-BE31-DBCDA5E3B1B8}" type="pres">
      <dgm:prSet presAssocID="{18DB7B1A-B0A2-4288-9BEC-45C719D6F7F1}" presName="parTx" presStyleLbl="revTx" presStyleIdx="1" presStyleCnt="3">
        <dgm:presLayoutVars>
          <dgm:chMax val="0"/>
          <dgm:chPref val="0"/>
        </dgm:presLayoutVars>
      </dgm:prSet>
      <dgm:spPr/>
    </dgm:pt>
    <dgm:pt modelId="{0521F22C-9B8D-415C-B09D-ED3E1A0837EF}" type="pres">
      <dgm:prSet presAssocID="{31BDDB3D-0C5B-41EA-9ACA-002EFFF97651}" presName="sibTrans" presStyleCnt="0"/>
      <dgm:spPr/>
    </dgm:pt>
    <dgm:pt modelId="{32EE2B9E-A8D2-4B4E-93EE-C74636E628CC}" type="pres">
      <dgm:prSet presAssocID="{083E4D39-5D4B-49E4-B9BF-94B3ED4C0880}" presName="compNode" presStyleCnt="0"/>
      <dgm:spPr/>
    </dgm:pt>
    <dgm:pt modelId="{2C0DC5A5-D03D-44A8-B2D0-D74B4E63F6A8}" type="pres">
      <dgm:prSet presAssocID="{083E4D39-5D4B-49E4-B9BF-94B3ED4C0880}" presName="bgRect" presStyleLbl="bgShp" presStyleIdx="2" presStyleCnt="3"/>
      <dgm:spPr/>
    </dgm:pt>
    <dgm:pt modelId="{13500D45-E11D-4CEE-97CF-F2ACCBE02EB1}" type="pres">
      <dgm:prSet presAssocID="{083E4D39-5D4B-49E4-B9BF-94B3ED4C088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D3C13E97-6104-4AB4-B940-78102D5F8051}" type="pres">
      <dgm:prSet presAssocID="{083E4D39-5D4B-49E4-B9BF-94B3ED4C0880}" presName="spaceRect" presStyleCnt="0"/>
      <dgm:spPr/>
    </dgm:pt>
    <dgm:pt modelId="{6490054E-1E4A-4993-B74D-0DBE7C5E828A}" type="pres">
      <dgm:prSet presAssocID="{083E4D39-5D4B-49E4-B9BF-94B3ED4C088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E24C209-8A70-4C0E-9BBD-4F1221D8D341}" type="presOf" srcId="{F8D8EF42-D39A-43FA-97B8-55291BCD766A}" destId="{A175CD1E-7CA0-4A03-8766-727331A46416}" srcOrd="0" destOrd="0" presId="urn:microsoft.com/office/officeart/2018/2/layout/IconVerticalSolidList"/>
    <dgm:cxn modelId="{9B28CC0F-0603-41F9-9C4C-AE7C1A3FFE08}" srcId="{F8D8EF42-D39A-43FA-97B8-55291BCD766A}" destId="{18DB7B1A-B0A2-4288-9BEC-45C719D6F7F1}" srcOrd="1" destOrd="0" parTransId="{C3CCE93E-35E1-41CD-B935-727722A5A3C4}" sibTransId="{31BDDB3D-0C5B-41EA-9ACA-002EFFF97651}"/>
    <dgm:cxn modelId="{FC66B060-3836-4936-8118-1E87AE351CF7}" type="presOf" srcId="{18DB7B1A-B0A2-4288-9BEC-45C719D6F7F1}" destId="{99A22594-002E-4687-BE31-DBCDA5E3B1B8}" srcOrd="0" destOrd="0" presId="urn:microsoft.com/office/officeart/2018/2/layout/IconVerticalSolidList"/>
    <dgm:cxn modelId="{2187737D-3261-4A83-BE39-564C3129E8BD}" type="presOf" srcId="{9EEE156A-442E-451B-A1C1-5BB9509EAB7C}" destId="{438A3384-FF21-49D6-9670-AE669FAF6FB4}" srcOrd="0" destOrd="0" presId="urn:microsoft.com/office/officeart/2018/2/layout/IconVerticalSolidList"/>
    <dgm:cxn modelId="{01A005AD-976D-4C72-8655-38CAFB76376B}" type="presOf" srcId="{083E4D39-5D4B-49E4-B9BF-94B3ED4C0880}" destId="{6490054E-1E4A-4993-B74D-0DBE7C5E828A}" srcOrd="0" destOrd="0" presId="urn:microsoft.com/office/officeart/2018/2/layout/IconVerticalSolidList"/>
    <dgm:cxn modelId="{4ADD9FBF-FF8A-49FE-9CED-D5B42915BF27}" srcId="{F8D8EF42-D39A-43FA-97B8-55291BCD766A}" destId="{083E4D39-5D4B-49E4-B9BF-94B3ED4C0880}" srcOrd="2" destOrd="0" parTransId="{4D1FDE32-7706-49B8-BE39-51394C2CDB78}" sibTransId="{93BB043A-CB29-40AA-AD8F-729F049292D8}"/>
    <dgm:cxn modelId="{EF9CA5DC-4859-44B0-B6BE-86A7E2F8F202}" srcId="{F8D8EF42-D39A-43FA-97B8-55291BCD766A}" destId="{9EEE156A-442E-451B-A1C1-5BB9509EAB7C}" srcOrd="0" destOrd="0" parTransId="{13480F9C-0C4C-48FC-A359-DE9E95E86694}" sibTransId="{91EE4F3B-64E6-44EA-B1C6-BBCB38F115D9}"/>
    <dgm:cxn modelId="{B7EA35F5-FA37-4D12-9650-902003C92C9A}" type="presParOf" srcId="{A175CD1E-7CA0-4A03-8766-727331A46416}" destId="{58C4A44D-6B81-4733-B010-68DED17F4F2A}" srcOrd="0" destOrd="0" presId="urn:microsoft.com/office/officeart/2018/2/layout/IconVerticalSolidList"/>
    <dgm:cxn modelId="{C6D31A7D-A8E3-4B85-ADF0-D3C009D0654E}" type="presParOf" srcId="{58C4A44D-6B81-4733-B010-68DED17F4F2A}" destId="{B738B3BD-F8EA-4D3E-82EB-F8FF52874455}" srcOrd="0" destOrd="0" presId="urn:microsoft.com/office/officeart/2018/2/layout/IconVerticalSolidList"/>
    <dgm:cxn modelId="{D619868F-7B96-47EB-8DE9-64FB98E33491}" type="presParOf" srcId="{58C4A44D-6B81-4733-B010-68DED17F4F2A}" destId="{F7B063B0-1DA8-4410-8BA9-BD4D7CDB6B23}" srcOrd="1" destOrd="0" presId="urn:microsoft.com/office/officeart/2018/2/layout/IconVerticalSolidList"/>
    <dgm:cxn modelId="{9A2B62CD-D5F5-43B1-97E9-B0F5BC937583}" type="presParOf" srcId="{58C4A44D-6B81-4733-B010-68DED17F4F2A}" destId="{16017CC7-BBD5-40C5-8927-B383DBF1C4BD}" srcOrd="2" destOrd="0" presId="urn:microsoft.com/office/officeart/2018/2/layout/IconVerticalSolidList"/>
    <dgm:cxn modelId="{39B59059-EADE-4674-9F5C-43201C3DDA9A}" type="presParOf" srcId="{58C4A44D-6B81-4733-B010-68DED17F4F2A}" destId="{438A3384-FF21-49D6-9670-AE669FAF6FB4}" srcOrd="3" destOrd="0" presId="urn:microsoft.com/office/officeart/2018/2/layout/IconVerticalSolidList"/>
    <dgm:cxn modelId="{26894907-A6CD-45E7-AAFC-34E8C3912B08}" type="presParOf" srcId="{A175CD1E-7CA0-4A03-8766-727331A46416}" destId="{81F7EFC0-EF38-4A7C-8FAE-69053515C1F5}" srcOrd="1" destOrd="0" presId="urn:microsoft.com/office/officeart/2018/2/layout/IconVerticalSolidList"/>
    <dgm:cxn modelId="{BAE8D4BC-8F6E-44F3-BBB1-05B32DF81477}" type="presParOf" srcId="{A175CD1E-7CA0-4A03-8766-727331A46416}" destId="{7D0744E0-F417-4F6F-8B30-CB05E07B81B8}" srcOrd="2" destOrd="0" presId="urn:microsoft.com/office/officeart/2018/2/layout/IconVerticalSolidList"/>
    <dgm:cxn modelId="{C0D387B8-C2B7-4A00-948A-E46481ADA774}" type="presParOf" srcId="{7D0744E0-F417-4F6F-8B30-CB05E07B81B8}" destId="{A6FCB33B-E377-4F69-9985-DE1EB13FFB61}" srcOrd="0" destOrd="0" presId="urn:microsoft.com/office/officeart/2018/2/layout/IconVerticalSolidList"/>
    <dgm:cxn modelId="{EB384EC3-4509-4264-9E30-8F0F4DCBFF5A}" type="presParOf" srcId="{7D0744E0-F417-4F6F-8B30-CB05E07B81B8}" destId="{0E2375EB-67D2-4E13-90D6-AC224F868CB7}" srcOrd="1" destOrd="0" presId="urn:microsoft.com/office/officeart/2018/2/layout/IconVerticalSolidList"/>
    <dgm:cxn modelId="{6A19BC0B-4169-4C71-9FD1-56AF49734FB5}" type="presParOf" srcId="{7D0744E0-F417-4F6F-8B30-CB05E07B81B8}" destId="{CCD85C97-0188-4668-AE5C-8B66C0AC5A36}" srcOrd="2" destOrd="0" presId="urn:microsoft.com/office/officeart/2018/2/layout/IconVerticalSolidList"/>
    <dgm:cxn modelId="{1E38ECBA-1952-41DD-BC07-363717246DF1}" type="presParOf" srcId="{7D0744E0-F417-4F6F-8B30-CB05E07B81B8}" destId="{99A22594-002E-4687-BE31-DBCDA5E3B1B8}" srcOrd="3" destOrd="0" presId="urn:microsoft.com/office/officeart/2018/2/layout/IconVerticalSolidList"/>
    <dgm:cxn modelId="{0C1C136B-09CF-4BBF-B837-445642C31AE8}" type="presParOf" srcId="{A175CD1E-7CA0-4A03-8766-727331A46416}" destId="{0521F22C-9B8D-415C-B09D-ED3E1A0837EF}" srcOrd="3" destOrd="0" presId="urn:microsoft.com/office/officeart/2018/2/layout/IconVerticalSolidList"/>
    <dgm:cxn modelId="{43CBA4DB-A89C-4A25-9C4F-CDC3910E9297}" type="presParOf" srcId="{A175CD1E-7CA0-4A03-8766-727331A46416}" destId="{32EE2B9E-A8D2-4B4E-93EE-C74636E628CC}" srcOrd="4" destOrd="0" presId="urn:microsoft.com/office/officeart/2018/2/layout/IconVerticalSolidList"/>
    <dgm:cxn modelId="{E07B199F-FB39-49B9-9A4D-941CC4E4621D}" type="presParOf" srcId="{32EE2B9E-A8D2-4B4E-93EE-C74636E628CC}" destId="{2C0DC5A5-D03D-44A8-B2D0-D74B4E63F6A8}" srcOrd="0" destOrd="0" presId="urn:microsoft.com/office/officeart/2018/2/layout/IconVerticalSolidList"/>
    <dgm:cxn modelId="{4683D83F-4688-465E-B63F-B03C14EC84FA}" type="presParOf" srcId="{32EE2B9E-A8D2-4B4E-93EE-C74636E628CC}" destId="{13500D45-E11D-4CEE-97CF-F2ACCBE02EB1}" srcOrd="1" destOrd="0" presId="urn:microsoft.com/office/officeart/2018/2/layout/IconVerticalSolidList"/>
    <dgm:cxn modelId="{AA19CE7A-29E4-42B6-99D0-6CF452524261}" type="presParOf" srcId="{32EE2B9E-A8D2-4B4E-93EE-C74636E628CC}" destId="{D3C13E97-6104-4AB4-B940-78102D5F8051}" srcOrd="2" destOrd="0" presId="urn:microsoft.com/office/officeart/2018/2/layout/IconVerticalSolidList"/>
    <dgm:cxn modelId="{4B6ABB05-35AE-42F5-B492-4E071C24D7FC}" type="presParOf" srcId="{32EE2B9E-A8D2-4B4E-93EE-C74636E628CC}" destId="{6490054E-1E4A-4993-B74D-0DBE7C5E828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2F43C7B-A82F-4756-BFBD-AE7F0ED32F0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98FBF078-378C-4046-878D-247630E1D74D}">
      <dgm:prSet/>
      <dgm:spPr/>
      <dgm:t>
        <a:bodyPr/>
        <a:lstStyle/>
        <a:p>
          <a:r>
            <a:rPr lang="en-US"/>
            <a:t>Call or text (757) 675-5922 </a:t>
          </a:r>
        </a:p>
      </dgm:t>
    </dgm:pt>
    <dgm:pt modelId="{7AD18640-714F-4E0F-8A4E-6D685577DADD}" type="parTrans" cxnId="{18EE6CF6-9776-41A8-B3F4-A2B71F3E9059}">
      <dgm:prSet/>
      <dgm:spPr/>
      <dgm:t>
        <a:bodyPr/>
        <a:lstStyle/>
        <a:p>
          <a:endParaRPr lang="en-US"/>
        </a:p>
      </dgm:t>
    </dgm:pt>
    <dgm:pt modelId="{8AB280C1-5DB5-498B-B08B-0E8514487C1C}" type="sibTrans" cxnId="{18EE6CF6-9776-41A8-B3F4-A2B71F3E9059}">
      <dgm:prSet/>
      <dgm:spPr/>
      <dgm:t>
        <a:bodyPr/>
        <a:lstStyle/>
        <a:p>
          <a:endParaRPr lang="en-US"/>
        </a:p>
      </dgm:t>
    </dgm:pt>
    <dgm:pt modelId="{781BF1CB-B3F1-48F8-A9C1-31B33C5DC609}">
      <dgm:prSet/>
      <dgm:spPr/>
      <dgm:t>
        <a:bodyPr/>
        <a:lstStyle/>
        <a:p>
          <a:r>
            <a:rPr lang="en-US"/>
            <a:t>Email:  </a:t>
          </a:r>
          <a:r>
            <a:rPr lang="en-US">
              <a:hlinkClick xmlns:r="http://schemas.openxmlformats.org/officeDocument/2006/relationships" r:id="rId1"/>
            </a:rPr>
            <a:t>DonVhaley@gmail.com</a:t>
          </a:r>
          <a:endParaRPr lang="en-US"/>
        </a:p>
      </dgm:t>
    </dgm:pt>
    <dgm:pt modelId="{7161E0C7-ACB5-4F8F-8925-F6421B102118}" type="parTrans" cxnId="{5E56ACBC-F37D-42EA-A8CF-ACD23A85F183}">
      <dgm:prSet/>
      <dgm:spPr/>
      <dgm:t>
        <a:bodyPr/>
        <a:lstStyle/>
        <a:p>
          <a:endParaRPr lang="en-US"/>
        </a:p>
      </dgm:t>
    </dgm:pt>
    <dgm:pt modelId="{800A0559-6985-4B6E-92D5-C38791828996}" type="sibTrans" cxnId="{5E56ACBC-F37D-42EA-A8CF-ACD23A85F183}">
      <dgm:prSet/>
      <dgm:spPr/>
      <dgm:t>
        <a:bodyPr/>
        <a:lstStyle/>
        <a:p>
          <a:endParaRPr lang="en-US"/>
        </a:p>
      </dgm:t>
    </dgm:pt>
    <dgm:pt modelId="{B506DBA3-5CA7-48E4-AB8B-F77917FF1B74}">
      <dgm:prSet/>
      <dgm:spPr/>
      <dgm:t>
        <a:bodyPr/>
        <a:lstStyle/>
        <a:p>
          <a:r>
            <a:rPr lang="en-US">
              <a:hlinkClick xmlns:r="http://schemas.openxmlformats.org/officeDocument/2006/relationships" r:id="rId2"/>
            </a:rPr>
            <a:t>www.DonHaley.com</a:t>
          </a:r>
          <a:endParaRPr lang="en-US"/>
        </a:p>
      </dgm:t>
    </dgm:pt>
    <dgm:pt modelId="{1CDC0EF3-BAC4-4A0A-924D-62965C6C706A}" type="parTrans" cxnId="{AD8E5ECB-7581-43F7-9CDC-EEA62A00636A}">
      <dgm:prSet/>
      <dgm:spPr/>
      <dgm:t>
        <a:bodyPr/>
        <a:lstStyle/>
        <a:p>
          <a:endParaRPr lang="en-US"/>
        </a:p>
      </dgm:t>
    </dgm:pt>
    <dgm:pt modelId="{D80D4588-3366-476F-9E1C-C464B0DC624A}" type="sibTrans" cxnId="{AD8E5ECB-7581-43F7-9CDC-EEA62A00636A}">
      <dgm:prSet/>
      <dgm:spPr/>
      <dgm:t>
        <a:bodyPr/>
        <a:lstStyle/>
        <a:p>
          <a:endParaRPr lang="en-US"/>
        </a:p>
      </dgm:t>
    </dgm:pt>
    <dgm:pt modelId="{2B69BFA3-E079-43FF-8DC2-9AE836EBC951}" type="pres">
      <dgm:prSet presAssocID="{92F43C7B-A82F-4756-BFBD-AE7F0ED32F0D}" presName="root" presStyleCnt="0">
        <dgm:presLayoutVars>
          <dgm:dir/>
          <dgm:resizeHandles val="exact"/>
        </dgm:presLayoutVars>
      </dgm:prSet>
      <dgm:spPr/>
    </dgm:pt>
    <dgm:pt modelId="{68ABCA09-7AF0-4A2C-9071-87CBC8D8F2EA}" type="pres">
      <dgm:prSet presAssocID="{98FBF078-378C-4046-878D-247630E1D74D}" presName="compNode" presStyleCnt="0"/>
      <dgm:spPr/>
    </dgm:pt>
    <dgm:pt modelId="{9783741F-2307-45B6-AAB1-F2CF21F81E87}" type="pres">
      <dgm:prSet presAssocID="{98FBF078-378C-4046-878D-247630E1D74D}" presName="bgRect" presStyleLbl="bgShp" presStyleIdx="0" presStyleCnt="3"/>
      <dgm:spPr/>
    </dgm:pt>
    <dgm:pt modelId="{89DBB3B6-AB1F-4651-9665-23A4D8291A33}" type="pres">
      <dgm:prSet presAssocID="{98FBF078-378C-4046-878D-247630E1D74D}" presName="iconRect" presStyleLbl="node1" presStyleIdx="0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7C7E5FA9-C82D-4505-B9DF-5DE20B9D554D}" type="pres">
      <dgm:prSet presAssocID="{98FBF078-378C-4046-878D-247630E1D74D}" presName="spaceRect" presStyleCnt="0"/>
      <dgm:spPr/>
    </dgm:pt>
    <dgm:pt modelId="{2B646991-1386-4CA9-A731-7645ECFE6FB7}" type="pres">
      <dgm:prSet presAssocID="{98FBF078-378C-4046-878D-247630E1D74D}" presName="parTx" presStyleLbl="revTx" presStyleIdx="0" presStyleCnt="3">
        <dgm:presLayoutVars>
          <dgm:chMax val="0"/>
          <dgm:chPref val="0"/>
        </dgm:presLayoutVars>
      </dgm:prSet>
      <dgm:spPr/>
    </dgm:pt>
    <dgm:pt modelId="{D44CAC6D-E740-4363-8EDA-E6366AAF05BF}" type="pres">
      <dgm:prSet presAssocID="{8AB280C1-5DB5-498B-B08B-0E8514487C1C}" presName="sibTrans" presStyleCnt="0"/>
      <dgm:spPr/>
    </dgm:pt>
    <dgm:pt modelId="{10A335AC-4017-4DC6-8414-78196B671434}" type="pres">
      <dgm:prSet presAssocID="{781BF1CB-B3F1-48F8-A9C1-31B33C5DC609}" presName="compNode" presStyleCnt="0"/>
      <dgm:spPr/>
    </dgm:pt>
    <dgm:pt modelId="{C57093EC-E130-4508-8B0B-748CCD4362A2}" type="pres">
      <dgm:prSet presAssocID="{781BF1CB-B3F1-48F8-A9C1-31B33C5DC609}" presName="bgRect" presStyleLbl="bgShp" presStyleIdx="1" presStyleCnt="3"/>
      <dgm:spPr/>
    </dgm:pt>
    <dgm:pt modelId="{11E57B2B-1381-46DB-BAAC-1D9FF0DA1CBA}" type="pres">
      <dgm:prSet presAssocID="{781BF1CB-B3F1-48F8-A9C1-31B33C5DC609}" presName="iconRect" presStyleLbl="node1" presStyleIdx="1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nd"/>
        </a:ext>
      </dgm:extLst>
    </dgm:pt>
    <dgm:pt modelId="{6D66287C-E074-4C8A-86A5-02CD0B8E904E}" type="pres">
      <dgm:prSet presAssocID="{781BF1CB-B3F1-48F8-A9C1-31B33C5DC609}" presName="spaceRect" presStyleCnt="0"/>
      <dgm:spPr/>
    </dgm:pt>
    <dgm:pt modelId="{B99BC08D-6F78-4226-BC0D-54D91C5BE257}" type="pres">
      <dgm:prSet presAssocID="{781BF1CB-B3F1-48F8-A9C1-31B33C5DC609}" presName="parTx" presStyleLbl="revTx" presStyleIdx="1" presStyleCnt="3">
        <dgm:presLayoutVars>
          <dgm:chMax val="0"/>
          <dgm:chPref val="0"/>
        </dgm:presLayoutVars>
      </dgm:prSet>
      <dgm:spPr/>
    </dgm:pt>
    <dgm:pt modelId="{088676D3-3CE0-4C32-BBBE-A451BD3D0A40}" type="pres">
      <dgm:prSet presAssocID="{800A0559-6985-4B6E-92D5-C38791828996}" presName="sibTrans" presStyleCnt="0"/>
      <dgm:spPr/>
    </dgm:pt>
    <dgm:pt modelId="{063ACA97-1BD4-42AD-9D95-D22D721EF142}" type="pres">
      <dgm:prSet presAssocID="{B506DBA3-5CA7-48E4-AB8B-F77917FF1B74}" presName="compNode" presStyleCnt="0"/>
      <dgm:spPr/>
    </dgm:pt>
    <dgm:pt modelId="{0D55D5B0-68B9-4D48-BD72-9989F2DEC916}" type="pres">
      <dgm:prSet presAssocID="{B506DBA3-5CA7-48E4-AB8B-F77917FF1B74}" presName="bgRect" presStyleLbl="bgShp" presStyleIdx="2" presStyleCnt="3"/>
      <dgm:spPr/>
    </dgm:pt>
    <dgm:pt modelId="{E7A5851D-177A-41CA-A6BB-48DA79906795}" type="pres">
      <dgm:prSet presAssocID="{B506DBA3-5CA7-48E4-AB8B-F77917FF1B74}" presName="iconRect" presStyleLbl="node1" presStyleIdx="2" presStyleCnt="3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7DB6B46C-DBEE-4D2E-B697-717B3928C02D}" type="pres">
      <dgm:prSet presAssocID="{B506DBA3-5CA7-48E4-AB8B-F77917FF1B74}" presName="spaceRect" presStyleCnt="0"/>
      <dgm:spPr/>
    </dgm:pt>
    <dgm:pt modelId="{B1E9F0B2-488F-41A8-AC52-0A5C672F1E53}" type="pres">
      <dgm:prSet presAssocID="{B506DBA3-5CA7-48E4-AB8B-F77917FF1B7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4BB2A02-5502-4ACD-A0F6-391C2E39195B}" type="presOf" srcId="{98FBF078-378C-4046-878D-247630E1D74D}" destId="{2B646991-1386-4CA9-A731-7645ECFE6FB7}" srcOrd="0" destOrd="0" presId="urn:microsoft.com/office/officeart/2018/2/layout/IconVerticalSolidList"/>
    <dgm:cxn modelId="{2F18E30F-8DBC-45D0-85FC-04A9A1CC3E4A}" type="presOf" srcId="{92F43C7B-A82F-4756-BFBD-AE7F0ED32F0D}" destId="{2B69BFA3-E079-43FF-8DC2-9AE836EBC951}" srcOrd="0" destOrd="0" presId="urn:microsoft.com/office/officeart/2018/2/layout/IconVerticalSolidList"/>
    <dgm:cxn modelId="{1B13ECAA-A40A-4812-AEFD-28BFA7240F3E}" type="presOf" srcId="{781BF1CB-B3F1-48F8-A9C1-31B33C5DC609}" destId="{B99BC08D-6F78-4226-BC0D-54D91C5BE257}" srcOrd="0" destOrd="0" presId="urn:microsoft.com/office/officeart/2018/2/layout/IconVerticalSolidList"/>
    <dgm:cxn modelId="{5E56ACBC-F37D-42EA-A8CF-ACD23A85F183}" srcId="{92F43C7B-A82F-4756-BFBD-AE7F0ED32F0D}" destId="{781BF1CB-B3F1-48F8-A9C1-31B33C5DC609}" srcOrd="1" destOrd="0" parTransId="{7161E0C7-ACB5-4F8F-8925-F6421B102118}" sibTransId="{800A0559-6985-4B6E-92D5-C38791828996}"/>
    <dgm:cxn modelId="{AD8E5ECB-7581-43F7-9CDC-EEA62A00636A}" srcId="{92F43C7B-A82F-4756-BFBD-AE7F0ED32F0D}" destId="{B506DBA3-5CA7-48E4-AB8B-F77917FF1B74}" srcOrd="2" destOrd="0" parTransId="{1CDC0EF3-BAC4-4A0A-924D-62965C6C706A}" sibTransId="{D80D4588-3366-476F-9E1C-C464B0DC624A}"/>
    <dgm:cxn modelId="{EA8A2EEA-D6EB-49A8-B2B0-5F109FB42759}" type="presOf" srcId="{B506DBA3-5CA7-48E4-AB8B-F77917FF1B74}" destId="{B1E9F0B2-488F-41A8-AC52-0A5C672F1E53}" srcOrd="0" destOrd="0" presId="urn:microsoft.com/office/officeart/2018/2/layout/IconVerticalSolidList"/>
    <dgm:cxn modelId="{18EE6CF6-9776-41A8-B3F4-A2B71F3E9059}" srcId="{92F43C7B-A82F-4756-BFBD-AE7F0ED32F0D}" destId="{98FBF078-378C-4046-878D-247630E1D74D}" srcOrd="0" destOrd="0" parTransId="{7AD18640-714F-4E0F-8A4E-6D685577DADD}" sibTransId="{8AB280C1-5DB5-498B-B08B-0E8514487C1C}"/>
    <dgm:cxn modelId="{89700A0A-1A00-4887-8CA7-E6F8278E1C7B}" type="presParOf" srcId="{2B69BFA3-E079-43FF-8DC2-9AE836EBC951}" destId="{68ABCA09-7AF0-4A2C-9071-87CBC8D8F2EA}" srcOrd="0" destOrd="0" presId="urn:microsoft.com/office/officeart/2018/2/layout/IconVerticalSolidList"/>
    <dgm:cxn modelId="{F0772BCB-6F9D-47A2-88CB-A8CA3382BDDC}" type="presParOf" srcId="{68ABCA09-7AF0-4A2C-9071-87CBC8D8F2EA}" destId="{9783741F-2307-45B6-AAB1-F2CF21F81E87}" srcOrd="0" destOrd="0" presId="urn:microsoft.com/office/officeart/2018/2/layout/IconVerticalSolidList"/>
    <dgm:cxn modelId="{1258FCF1-9003-4FF4-B16F-19A686384402}" type="presParOf" srcId="{68ABCA09-7AF0-4A2C-9071-87CBC8D8F2EA}" destId="{89DBB3B6-AB1F-4651-9665-23A4D8291A33}" srcOrd="1" destOrd="0" presId="urn:microsoft.com/office/officeart/2018/2/layout/IconVerticalSolidList"/>
    <dgm:cxn modelId="{FB58901E-014B-4EEA-81AC-77F94D56B6F6}" type="presParOf" srcId="{68ABCA09-7AF0-4A2C-9071-87CBC8D8F2EA}" destId="{7C7E5FA9-C82D-4505-B9DF-5DE20B9D554D}" srcOrd="2" destOrd="0" presId="urn:microsoft.com/office/officeart/2018/2/layout/IconVerticalSolidList"/>
    <dgm:cxn modelId="{CC2F648C-9CEA-44EF-8662-1C39DA9DAC2A}" type="presParOf" srcId="{68ABCA09-7AF0-4A2C-9071-87CBC8D8F2EA}" destId="{2B646991-1386-4CA9-A731-7645ECFE6FB7}" srcOrd="3" destOrd="0" presId="urn:microsoft.com/office/officeart/2018/2/layout/IconVerticalSolidList"/>
    <dgm:cxn modelId="{7A2B5116-9724-4635-B6D6-073FDD8767AA}" type="presParOf" srcId="{2B69BFA3-E079-43FF-8DC2-9AE836EBC951}" destId="{D44CAC6D-E740-4363-8EDA-E6366AAF05BF}" srcOrd="1" destOrd="0" presId="urn:microsoft.com/office/officeart/2018/2/layout/IconVerticalSolidList"/>
    <dgm:cxn modelId="{23ECB93B-3ABD-4EEA-9771-D527D1AF1668}" type="presParOf" srcId="{2B69BFA3-E079-43FF-8DC2-9AE836EBC951}" destId="{10A335AC-4017-4DC6-8414-78196B671434}" srcOrd="2" destOrd="0" presId="urn:microsoft.com/office/officeart/2018/2/layout/IconVerticalSolidList"/>
    <dgm:cxn modelId="{BA4F151D-2107-4467-901C-237F51B88D88}" type="presParOf" srcId="{10A335AC-4017-4DC6-8414-78196B671434}" destId="{C57093EC-E130-4508-8B0B-748CCD4362A2}" srcOrd="0" destOrd="0" presId="urn:microsoft.com/office/officeart/2018/2/layout/IconVerticalSolidList"/>
    <dgm:cxn modelId="{AD551AF1-1A97-4920-A36E-958D7415FBF2}" type="presParOf" srcId="{10A335AC-4017-4DC6-8414-78196B671434}" destId="{11E57B2B-1381-46DB-BAAC-1D9FF0DA1CBA}" srcOrd="1" destOrd="0" presId="urn:microsoft.com/office/officeart/2018/2/layout/IconVerticalSolidList"/>
    <dgm:cxn modelId="{03518F23-F5AA-4E5C-BB84-21E375491B56}" type="presParOf" srcId="{10A335AC-4017-4DC6-8414-78196B671434}" destId="{6D66287C-E074-4C8A-86A5-02CD0B8E904E}" srcOrd="2" destOrd="0" presId="urn:microsoft.com/office/officeart/2018/2/layout/IconVerticalSolidList"/>
    <dgm:cxn modelId="{01A28248-3C99-40DD-833C-427A2E68650B}" type="presParOf" srcId="{10A335AC-4017-4DC6-8414-78196B671434}" destId="{B99BC08D-6F78-4226-BC0D-54D91C5BE257}" srcOrd="3" destOrd="0" presId="urn:microsoft.com/office/officeart/2018/2/layout/IconVerticalSolidList"/>
    <dgm:cxn modelId="{6A5829E3-58F5-4F87-B9A0-BEEE06F55BEC}" type="presParOf" srcId="{2B69BFA3-E079-43FF-8DC2-9AE836EBC951}" destId="{088676D3-3CE0-4C32-BBBE-A451BD3D0A40}" srcOrd="3" destOrd="0" presId="urn:microsoft.com/office/officeart/2018/2/layout/IconVerticalSolidList"/>
    <dgm:cxn modelId="{7FA287D5-2879-41B9-9E7E-1120632CB397}" type="presParOf" srcId="{2B69BFA3-E079-43FF-8DC2-9AE836EBC951}" destId="{063ACA97-1BD4-42AD-9D95-D22D721EF142}" srcOrd="4" destOrd="0" presId="urn:microsoft.com/office/officeart/2018/2/layout/IconVerticalSolidList"/>
    <dgm:cxn modelId="{192DDFFC-9DA0-4D8C-9DCF-A171DE585DAD}" type="presParOf" srcId="{063ACA97-1BD4-42AD-9D95-D22D721EF142}" destId="{0D55D5B0-68B9-4D48-BD72-9989F2DEC916}" srcOrd="0" destOrd="0" presId="urn:microsoft.com/office/officeart/2018/2/layout/IconVerticalSolidList"/>
    <dgm:cxn modelId="{91247BEE-D12C-4936-B92F-01BB115483D3}" type="presParOf" srcId="{063ACA97-1BD4-42AD-9D95-D22D721EF142}" destId="{E7A5851D-177A-41CA-A6BB-48DA79906795}" srcOrd="1" destOrd="0" presId="urn:microsoft.com/office/officeart/2018/2/layout/IconVerticalSolidList"/>
    <dgm:cxn modelId="{C18ED976-DB66-49F2-BBBE-B4D7A2C7AC37}" type="presParOf" srcId="{063ACA97-1BD4-42AD-9D95-D22D721EF142}" destId="{7DB6B46C-DBEE-4D2E-B697-717B3928C02D}" srcOrd="2" destOrd="0" presId="urn:microsoft.com/office/officeart/2018/2/layout/IconVerticalSolidList"/>
    <dgm:cxn modelId="{86A4826A-E952-444F-A58D-18BCD80FC1D6}" type="presParOf" srcId="{063ACA97-1BD4-42AD-9D95-D22D721EF142}" destId="{B1E9F0B2-488F-41A8-AC52-0A5C672F1E5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3741F-2307-45B6-AAB1-F2CF21F81E87}">
      <dsp:nvSpPr>
        <dsp:cNvPr id="0" name=""/>
        <dsp:cNvSpPr/>
      </dsp:nvSpPr>
      <dsp:spPr>
        <a:xfrm>
          <a:off x="0" y="625"/>
          <a:ext cx="6582555" cy="14630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BB3B6-AB1F-4651-9665-23A4D8291A33}">
      <dsp:nvSpPr>
        <dsp:cNvPr id="0" name=""/>
        <dsp:cNvSpPr/>
      </dsp:nvSpPr>
      <dsp:spPr>
        <a:xfrm>
          <a:off x="442561" y="329803"/>
          <a:ext cx="804657" cy="804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46991-1386-4CA9-A731-7645ECFE6FB7}">
      <dsp:nvSpPr>
        <dsp:cNvPr id="0" name=""/>
        <dsp:cNvSpPr/>
      </dsp:nvSpPr>
      <dsp:spPr>
        <a:xfrm>
          <a:off x="1689780" y="625"/>
          <a:ext cx="4892774" cy="1463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36" tIns="154836" rIns="154836" bIns="1548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Call or text (757) 675-5922 </a:t>
          </a:r>
        </a:p>
      </dsp:txBody>
      <dsp:txXfrm>
        <a:off x="1689780" y="625"/>
        <a:ext cx="4892774" cy="1463013"/>
      </dsp:txXfrm>
    </dsp:sp>
    <dsp:sp modelId="{C57093EC-E130-4508-8B0B-748CCD4362A2}">
      <dsp:nvSpPr>
        <dsp:cNvPr id="0" name=""/>
        <dsp:cNvSpPr/>
      </dsp:nvSpPr>
      <dsp:spPr>
        <a:xfrm>
          <a:off x="0" y="1829392"/>
          <a:ext cx="6582555" cy="14630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57B2B-1381-46DB-BAAC-1D9FF0DA1CBA}">
      <dsp:nvSpPr>
        <dsp:cNvPr id="0" name=""/>
        <dsp:cNvSpPr/>
      </dsp:nvSpPr>
      <dsp:spPr>
        <a:xfrm>
          <a:off x="442561" y="2158570"/>
          <a:ext cx="804657" cy="8046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BC08D-6F78-4226-BC0D-54D91C5BE257}">
      <dsp:nvSpPr>
        <dsp:cNvPr id="0" name=""/>
        <dsp:cNvSpPr/>
      </dsp:nvSpPr>
      <dsp:spPr>
        <a:xfrm>
          <a:off x="1689780" y="1829392"/>
          <a:ext cx="4892774" cy="1463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36" tIns="154836" rIns="154836" bIns="1548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Email:  </a:t>
          </a:r>
          <a:r>
            <a:rPr lang="en-US" sz="2500" kern="1200">
              <a:hlinkClick xmlns:r="http://schemas.openxmlformats.org/officeDocument/2006/relationships" r:id="rId5"/>
            </a:rPr>
            <a:t>DonVhaley@gmail.com</a:t>
          </a:r>
          <a:endParaRPr lang="en-US" sz="2500" kern="1200"/>
        </a:p>
      </dsp:txBody>
      <dsp:txXfrm>
        <a:off x="1689780" y="1829392"/>
        <a:ext cx="4892774" cy="1463013"/>
      </dsp:txXfrm>
    </dsp:sp>
    <dsp:sp modelId="{0D55D5B0-68B9-4D48-BD72-9989F2DEC916}">
      <dsp:nvSpPr>
        <dsp:cNvPr id="0" name=""/>
        <dsp:cNvSpPr/>
      </dsp:nvSpPr>
      <dsp:spPr>
        <a:xfrm>
          <a:off x="0" y="3658159"/>
          <a:ext cx="6582555" cy="14630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5851D-177A-41CA-A6BB-48DA79906795}">
      <dsp:nvSpPr>
        <dsp:cNvPr id="0" name=""/>
        <dsp:cNvSpPr/>
      </dsp:nvSpPr>
      <dsp:spPr>
        <a:xfrm>
          <a:off x="442561" y="3987337"/>
          <a:ext cx="804657" cy="80465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9F0B2-488F-41A8-AC52-0A5C672F1E53}">
      <dsp:nvSpPr>
        <dsp:cNvPr id="0" name=""/>
        <dsp:cNvSpPr/>
      </dsp:nvSpPr>
      <dsp:spPr>
        <a:xfrm>
          <a:off x="1689780" y="3658159"/>
          <a:ext cx="4892774" cy="1463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36" tIns="154836" rIns="154836" bIns="1548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hlinkClick xmlns:r="http://schemas.openxmlformats.org/officeDocument/2006/relationships" r:id="rId8"/>
            </a:rPr>
            <a:t>www.DonHaley.com</a:t>
          </a:r>
          <a:endParaRPr lang="en-US" sz="2500" kern="1200"/>
        </a:p>
      </dsp:txBody>
      <dsp:txXfrm>
        <a:off x="1689780" y="3658159"/>
        <a:ext cx="4892774" cy="1463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CD6E4-BB77-E446-B5FB-23DD6AC168EA}">
      <dsp:nvSpPr>
        <dsp:cNvPr id="0" name=""/>
        <dsp:cNvSpPr/>
      </dsp:nvSpPr>
      <dsp:spPr>
        <a:xfrm>
          <a:off x="0" y="0"/>
          <a:ext cx="9261064" cy="10212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u="sng" kern="1200" dirty="0"/>
            <a:t>Our Success Agenda is Determined by Our:</a:t>
          </a:r>
        </a:p>
      </dsp:txBody>
      <dsp:txXfrm>
        <a:off x="29912" y="29912"/>
        <a:ext cx="8159021" cy="961459"/>
      </dsp:txXfrm>
    </dsp:sp>
    <dsp:sp modelId="{DBFF0106-D570-E84D-9AE0-7ABDDA0C440E}">
      <dsp:nvSpPr>
        <dsp:cNvPr id="0" name=""/>
        <dsp:cNvSpPr/>
      </dsp:nvSpPr>
      <dsp:spPr>
        <a:xfrm>
          <a:off x="817152" y="1191496"/>
          <a:ext cx="9261064" cy="10212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1.</a:t>
          </a:r>
          <a:r>
            <a:rPr lang="en-US" sz="2900" b="1" u="none" kern="1200" dirty="0"/>
            <a:t> </a:t>
          </a:r>
          <a:r>
            <a:rPr lang="en-US" sz="2900" b="1" u="sng" kern="1200" dirty="0"/>
            <a:t>Daily</a:t>
          </a:r>
          <a:r>
            <a:rPr lang="en-US" sz="2900" b="1" u="none" kern="1200" dirty="0"/>
            <a:t> </a:t>
          </a:r>
          <a:r>
            <a:rPr lang="en-US" sz="2900" b="1" u="sng" kern="1200" dirty="0"/>
            <a:t>Decisions</a:t>
          </a:r>
          <a:r>
            <a:rPr lang="en-US" sz="2900" kern="1200" dirty="0"/>
            <a:t> we make </a:t>
          </a:r>
        </a:p>
      </dsp:txBody>
      <dsp:txXfrm>
        <a:off x="847064" y="1221408"/>
        <a:ext cx="7720253" cy="961459"/>
      </dsp:txXfrm>
    </dsp:sp>
    <dsp:sp modelId="{2A60FBA5-80A3-7D4E-8134-9B62EB3F4A77}">
      <dsp:nvSpPr>
        <dsp:cNvPr id="0" name=""/>
        <dsp:cNvSpPr/>
      </dsp:nvSpPr>
      <dsp:spPr>
        <a:xfrm>
          <a:off x="1634305" y="2382993"/>
          <a:ext cx="9261064" cy="102128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2.</a:t>
          </a:r>
          <a:r>
            <a:rPr lang="en-US" sz="2900" b="0" u="none" kern="1200" dirty="0"/>
            <a:t> </a:t>
          </a:r>
          <a:r>
            <a:rPr lang="en-US" sz="2900" b="1" u="sng" kern="1200" dirty="0"/>
            <a:t>Daily</a:t>
          </a:r>
          <a:r>
            <a:rPr lang="en-US" sz="2900" b="1" u="none" kern="1200" dirty="0"/>
            <a:t> </a:t>
          </a:r>
          <a:r>
            <a:rPr lang="en-US" sz="2900" b="1" u="sng" kern="1200" dirty="0"/>
            <a:t>Disciplines</a:t>
          </a:r>
          <a:r>
            <a:rPr lang="en-US" sz="2900" kern="1200" dirty="0"/>
            <a:t> we practice </a:t>
          </a:r>
        </a:p>
      </dsp:txBody>
      <dsp:txXfrm>
        <a:off x="1664217" y="2412905"/>
        <a:ext cx="7720253" cy="961459"/>
      </dsp:txXfrm>
    </dsp:sp>
    <dsp:sp modelId="{5D8513EC-4817-D14E-BC41-0460346667D2}">
      <dsp:nvSpPr>
        <dsp:cNvPr id="0" name=""/>
        <dsp:cNvSpPr/>
      </dsp:nvSpPr>
      <dsp:spPr>
        <a:xfrm>
          <a:off x="8597230" y="774473"/>
          <a:ext cx="663834" cy="66383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8746593" y="774473"/>
        <a:ext cx="365108" cy="499535"/>
      </dsp:txXfrm>
    </dsp:sp>
    <dsp:sp modelId="{454B65A2-098B-004E-A495-4C1AF70E3C3C}">
      <dsp:nvSpPr>
        <dsp:cNvPr id="0" name=""/>
        <dsp:cNvSpPr/>
      </dsp:nvSpPr>
      <dsp:spPr>
        <a:xfrm>
          <a:off x="9414383" y="1959161"/>
          <a:ext cx="663834" cy="663834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000" kern="1200"/>
        </a:p>
      </dsp:txBody>
      <dsp:txXfrm>
        <a:off x="9563746" y="1959161"/>
        <a:ext cx="365108" cy="499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F2CB9-AE97-47CE-A612-B47B9B3ACD48}">
      <dsp:nvSpPr>
        <dsp:cNvPr id="0" name=""/>
        <dsp:cNvSpPr/>
      </dsp:nvSpPr>
      <dsp:spPr>
        <a:xfrm>
          <a:off x="0" y="1600199"/>
          <a:ext cx="6496050" cy="13716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E1AB0-20F6-44FF-8C0B-E0051845C16A}">
      <dsp:nvSpPr>
        <dsp:cNvPr id="0" name=""/>
        <dsp:cNvSpPr/>
      </dsp:nvSpPr>
      <dsp:spPr>
        <a:xfrm>
          <a:off x="414909" y="1908810"/>
          <a:ext cx="754380" cy="7543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AEB03-E732-46AF-ADC0-9884512E6043}">
      <dsp:nvSpPr>
        <dsp:cNvPr id="0" name=""/>
        <dsp:cNvSpPr/>
      </dsp:nvSpPr>
      <dsp:spPr>
        <a:xfrm>
          <a:off x="1584198" y="1600199"/>
          <a:ext cx="4911851" cy="137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145161" rIns="145161" bIns="145161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What is a MAJOR Common denominator found in success?</a:t>
          </a:r>
        </a:p>
      </dsp:txBody>
      <dsp:txXfrm>
        <a:off x="1584198" y="1600199"/>
        <a:ext cx="4911851" cy="13716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F2CB9-AE97-47CE-A612-B47B9B3ACD48}">
      <dsp:nvSpPr>
        <dsp:cNvPr id="0" name=""/>
        <dsp:cNvSpPr/>
      </dsp:nvSpPr>
      <dsp:spPr>
        <a:xfrm>
          <a:off x="0" y="742949"/>
          <a:ext cx="6496050" cy="13716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0E1AB0-20F6-44FF-8C0B-E0051845C16A}">
      <dsp:nvSpPr>
        <dsp:cNvPr id="0" name=""/>
        <dsp:cNvSpPr/>
      </dsp:nvSpPr>
      <dsp:spPr>
        <a:xfrm>
          <a:off x="414909" y="1051559"/>
          <a:ext cx="754380" cy="7543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4AEB03-E732-46AF-ADC0-9884512E6043}">
      <dsp:nvSpPr>
        <dsp:cNvPr id="0" name=""/>
        <dsp:cNvSpPr/>
      </dsp:nvSpPr>
      <dsp:spPr>
        <a:xfrm>
          <a:off x="1584198" y="742949"/>
          <a:ext cx="4911851" cy="137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145161" rIns="145161" bIns="14516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What is a MAJOR Common denominator found in success?</a:t>
          </a:r>
        </a:p>
      </dsp:txBody>
      <dsp:txXfrm>
        <a:off x="1584198" y="742949"/>
        <a:ext cx="4911851" cy="1371600"/>
      </dsp:txXfrm>
    </dsp:sp>
    <dsp:sp modelId="{E7A7DDA5-CDD8-4A0C-9B2B-717D65BC3B4A}">
      <dsp:nvSpPr>
        <dsp:cNvPr id="0" name=""/>
        <dsp:cNvSpPr/>
      </dsp:nvSpPr>
      <dsp:spPr>
        <a:xfrm>
          <a:off x="0" y="2457450"/>
          <a:ext cx="6496050" cy="137160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F321C9-CE4B-42E3-925F-A4940E819492}">
      <dsp:nvSpPr>
        <dsp:cNvPr id="0" name=""/>
        <dsp:cNvSpPr/>
      </dsp:nvSpPr>
      <dsp:spPr>
        <a:xfrm>
          <a:off x="414909" y="2766060"/>
          <a:ext cx="754380" cy="7543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313F1F-AC8C-4DE7-B33C-CBE87E09E65C}">
      <dsp:nvSpPr>
        <dsp:cNvPr id="0" name=""/>
        <dsp:cNvSpPr/>
      </dsp:nvSpPr>
      <dsp:spPr>
        <a:xfrm>
          <a:off x="1584198" y="2457450"/>
          <a:ext cx="4911851" cy="1371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161" tIns="145161" rIns="145161" bIns="145161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Forming the habit of doing things that failures do not like to do. </a:t>
          </a:r>
        </a:p>
      </dsp:txBody>
      <dsp:txXfrm>
        <a:off x="1584198" y="2457450"/>
        <a:ext cx="4911851" cy="13716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8B3BD-F8EA-4D3E-82EB-F8FF52874455}">
      <dsp:nvSpPr>
        <dsp:cNvPr id="0" name=""/>
        <dsp:cNvSpPr/>
      </dsp:nvSpPr>
      <dsp:spPr>
        <a:xfrm>
          <a:off x="0" y="558"/>
          <a:ext cx="6496050" cy="13059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63B0-1DA8-4410-8BA9-BD4D7CDB6B23}">
      <dsp:nvSpPr>
        <dsp:cNvPr id="0" name=""/>
        <dsp:cNvSpPr/>
      </dsp:nvSpPr>
      <dsp:spPr>
        <a:xfrm>
          <a:off x="395054" y="294400"/>
          <a:ext cx="718281" cy="71828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3384-FF21-49D6-9670-AE669FAF6FB4}">
      <dsp:nvSpPr>
        <dsp:cNvPr id="0" name=""/>
        <dsp:cNvSpPr/>
      </dsp:nvSpPr>
      <dsp:spPr>
        <a:xfrm>
          <a:off x="1508391" y="558"/>
          <a:ext cx="498765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Daily </a:t>
          </a:r>
          <a:r>
            <a:rPr lang="en-US" sz="2500" b="1" u="sng" kern="1200"/>
            <a:t>decisions</a:t>
          </a:r>
          <a:r>
            <a:rPr lang="en-US" sz="2500" kern="1200"/>
            <a:t> = goal setting</a:t>
          </a:r>
        </a:p>
      </dsp:txBody>
      <dsp:txXfrm>
        <a:off x="1508391" y="558"/>
        <a:ext cx="4987658" cy="1305966"/>
      </dsp:txXfrm>
    </dsp:sp>
    <dsp:sp modelId="{A6FCB33B-E377-4F69-9985-DE1EB13FFB61}">
      <dsp:nvSpPr>
        <dsp:cNvPr id="0" name=""/>
        <dsp:cNvSpPr/>
      </dsp:nvSpPr>
      <dsp:spPr>
        <a:xfrm>
          <a:off x="0" y="1633016"/>
          <a:ext cx="6496050" cy="13059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2375EB-67D2-4E13-90D6-AC224F868CB7}">
      <dsp:nvSpPr>
        <dsp:cNvPr id="0" name=""/>
        <dsp:cNvSpPr/>
      </dsp:nvSpPr>
      <dsp:spPr>
        <a:xfrm>
          <a:off x="395054" y="1926859"/>
          <a:ext cx="718281" cy="71828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A22594-002E-4687-BE31-DBCDA5E3B1B8}">
      <dsp:nvSpPr>
        <dsp:cNvPr id="0" name=""/>
        <dsp:cNvSpPr/>
      </dsp:nvSpPr>
      <dsp:spPr>
        <a:xfrm>
          <a:off x="1508391" y="1633016"/>
          <a:ext cx="498765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Daily </a:t>
          </a:r>
          <a:r>
            <a:rPr lang="en-US" sz="2500" b="1" u="sng" kern="1200"/>
            <a:t>disciplines</a:t>
          </a:r>
          <a:r>
            <a:rPr lang="en-US" sz="2500" kern="1200"/>
            <a:t> = goal doing.</a:t>
          </a:r>
        </a:p>
      </dsp:txBody>
      <dsp:txXfrm>
        <a:off x="1508391" y="1633016"/>
        <a:ext cx="4987658" cy="1305966"/>
      </dsp:txXfrm>
    </dsp:sp>
    <dsp:sp modelId="{2C0DC5A5-D03D-44A8-B2D0-D74B4E63F6A8}">
      <dsp:nvSpPr>
        <dsp:cNvPr id="0" name=""/>
        <dsp:cNvSpPr/>
      </dsp:nvSpPr>
      <dsp:spPr>
        <a:xfrm>
          <a:off x="0" y="3265475"/>
          <a:ext cx="6496050" cy="13059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500D45-E11D-4CEE-97CF-F2ACCBE02EB1}">
      <dsp:nvSpPr>
        <dsp:cNvPr id="0" name=""/>
        <dsp:cNvSpPr/>
      </dsp:nvSpPr>
      <dsp:spPr>
        <a:xfrm>
          <a:off x="395054" y="3559317"/>
          <a:ext cx="718281" cy="71828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90054E-1E4A-4993-B74D-0DBE7C5E828A}">
      <dsp:nvSpPr>
        <dsp:cNvPr id="0" name=""/>
        <dsp:cNvSpPr/>
      </dsp:nvSpPr>
      <dsp:spPr>
        <a:xfrm>
          <a:off x="1508391" y="3265475"/>
          <a:ext cx="4987658" cy="13059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15" tIns="138215" rIns="138215" bIns="13821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/>
            <a:t>Decisions and disciplines we make and practice daily: </a:t>
          </a:r>
          <a:endParaRPr lang="en-US" sz="2500" kern="1200"/>
        </a:p>
      </dsp:txBody>
      <dsp:txXfrm>
        <a:off x="1508391" y="3265475"/>
        <a:ext cx="4987658" cy="13059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3741F-2307-45B6-AAB1-F2CF21F81E87}">
      <dsp:nvSpPr>
        <dsp:cNvPr id="0" name=""/>
        <dsp:cNvSpPr/>
      </dsp:nvSpPr>
      <dsp:spPr>
        <a:xfrm>
          <a:off x="0" y="625"/>
          <a:ext cx="6582555" cy="14630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DBB3B6-AB1F-4651-9665-23A4D8291A33}">
      <dsp:nvSpPr>
        <dsp:cNvPr id="0" name=""/>
        <dsp:cNvSpPr/>
      </dsp:nvSpPr>
      <dsp:spPr>
        <a:xfrm>
          <a:off x="442561" y="329803"/>
          <a:ext cx="804657" cy="8046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646991-1386-4CA9-A731-7645ECFE6FB7}">
      <dsp:nvSpPr>
        <dsp:cNvPr id="0" name=""/>
        <dsp:cNvSpPr/>
      </dsp:nvSpPr>
      <dsp:spPr>
        <a:xfrm>
          <a:off x="1689780" y="625"/>
          <a:ext cx="4892774" cy="1463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36" tIns="154836" rIns="154836" bIns="1548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Call or text (757) 675-5922 </a:t>
          </a:r>
        </a:p>
      </dsp:txBody>
      <dsp:txXfrm>
        <a:off x="1689780" y="625"/>
        <a:ext cx="4892774" cy="1463013"/>
      </dsp:txXfrm>
    </dsp:sp>
    <dsp:sp modelId="{C57093EC-E130-4508-8B0B-748CCD4362A2}">
      <dsp:nvSpPr>
        <dsp:cNvPr id="0" name=""/>
        <dsp:cNvSpPr/>
      </dsp:nvSpPr>
      <dsp:spPr>
        <a:xfrm>
          <a:off x="0" y="1829392"/>
          <a:ext cx="6582555" cy="14630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57B2B-1381-46DB-BAAC-1D9FF0DA1CBA}">
      <dsp:nvSpPr>
        <dsp:cNvPr id="0" name=""/>
        <dsp:cNvSpPr/>
      </dsp:nvSpPr>
      <dsp:spPr>
        <a:xfrm>
          <a:off x="442561" y="2158570"/>
          <a:ext cx="804657" cy="8046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9BC08D-6F78-4226-BC0D-54D91C5BE257}">
      <dsp:nvSpPr>
        <dsp:cNvPr id="0" name=""/>
        <dsp:cNvSpPr/>
      </dsp:nvSpPr>
      <dsp:spPr>
        <a:xfrm>
          <a:off x="1689780" y="1829392"/>
          <a:ext cx="4892774" cy="1463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36" tIns="154836" rIns="154836" bIns="1548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Email:  </a:t>
          </a:r>
          <a:r>
            <a:rPr lang="en-US" sz="2500" kern="1200">
              <a:hlinkClick xmlns:r="http://schemas.openxmlformats.org/officeDocument/2006/relationships" r:id="rId5"/>
            </a:rPr>
            <a:t>DonVhaley@gmail.com</a:t>
          </a:r>
          <a:endParaRPr lang="en-US" sz="2500" kern="1200"/>
        </a:p>
      </dsp:txBody>
      <dsp:txXfrm>
        <a:off x="1689780" y="1829392"/>
        <a:ext cx="4892774" cy="1463013"/>
      </dsp:txXfrm>
    </dsp:sp>
    <dsp:sp modelId="{0D55D5B0-68B9-4D48-BD72-9989F2DEC916}">
      <dsp:nvSpPr>
        <dsp:cNvPr id="0" name=""/>
        <dsp:cNvSpPr/>
      </dsp:nvSpPr>
      <dsp:spPr>
        <a:xfrm>
          <a:off x="0" y="3658159"/>
          <a:ext cx="6582555" cy="1463013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A5851D-177A-41CA-A6BB-48DA79906795}">
      <dsp:nvSpPr>
        <dsp:cNvPr id="0" name=""/>
        <dsp:cNvSpPr/>
      </dsp:nvSpPr>
      <dsp:spPr>
        <a:xfrm>
          <a:off x="442561" y="3987337"/>
          <a:ext cx="804657" cy="80465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E9F0B2-488F-41A8-AC52-0A5C672F1E53}">
      <dsp:nvSpPr>
        <dsp:cNvPr id="0" name=""/>
        <dsp:cNvSpPr/>
      </dsp:nvSpPr>
      <dsp:spPr>
        <a:xfrm>
          <a:off x="1689780" y="3658159"/>
          <a:ext cx="4892774" cy="1463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36" tIns="154836" rIns="154836" bIns="154836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>
              <a:hlinkClick xmlns:r="http://schemas.openxmlformats.org/officeDocument/2006/relationships" r:id="rId8"/>
            </a:rPr>
            <a:t>www.DonHaley.com</a:t>
          </a:r>
          <a:endParaRPr lang="en-US" sz="2500" kern="1200"/>
        </a:p>
      </dsp:txBody>
      <dsp:txXfrm>
        <a:off x="1689780" y="3658159"/>
        <a:ext cx="4892774" cy="14630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EB0EF-EB4E-FD44-B06B-685ACB9D6629}" type="datetimeFigureOut">
              <a:rPr lang="en-US" smtClean="0"/>
              <a:t>2/11/21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2B6A94-893C-BE4D-A5F9-3B47B2F513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64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8CDBE-C41A-ED47-9EDD-07920DEA5173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B8100-B2C7-EC48-A326-C92A5FAE108A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F756C-6AC0-6440-A6BE-C2F6E5D90192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2B7DF2-0F25-1D4E-BA1F-148550D635D4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409D1-3F65-734A-9336-316C3B08BD29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F5022-15A6-DA4C-873F-78E53437A644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978BB-2070-AB49-8D91-31301091AF16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140F3-F53F-5746-A970-43BB71CB470A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6643E2-C859-F34E-8529-0BDC0144AD18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8B606-7328-6741-A0FD-F83042B292DE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84332-3748-A24F-BC89-4ECEA35EB4BC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FFCD-4DF7-3D4B-B830-3C2A06ADF3A6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45961-4171-F349-9D20-46F4D72BA157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44947-0898-7D4E-A447-C445EFCFCBED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B271E-D386-9248-A525-9C7F116147ED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29358-1D73-AD42-83B2-FFF6F7AD0A46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7D0E3-D30B-FB4E-B365-901A2FF5982B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9FEAEB8-8BCB-1F45-BF32-DED49B2B19BE}" type="datetime1">
              <a:rPr lang="en-US" smtClean="0"/>
              <a:t>2/11/21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900E1-3886-894B-9AFA-35284376DC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u="sng" dirty="0"/>
              <a:t>Leadership and Management Skills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E83B9-AE23-8344-8826-F14367917F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5477" y="4522933"/>
            <a:ext cx="4925136" cy="861420"/>
          </a:xfrm>
          <a:solidFill>
            <a:schemeClr val="accent5"/>
          </a:solidFill>
        </p:spPr>
        <p:txBody>
          <a:bodyPr>
            <a:normAutofit/>
          </a:bodyPr>
          <a:lstStyle/>
          <a:p>
            <a:r>
              <a:rPr lang="en-US" dirty="0"/>
              <a:t>										</a:t>
            </a:r>
            <a:r>
              <a:rPr lang="en-US" dirty="0">
                <a:solidFill>
                  <a:schemeClr val="tx1"/>
                </a:solidFill>
              </a:rPr>
              <a:t>Professor Don V. Haley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30364E-4A50-3343-B3E1-53F0DD191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970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7E72-4143-8C49-911D-B43BE7C2A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999" y="2423935"/>
            <a:ext cx="10690001" cy="1400530"/>
          </a:xfrm>
        </p:spPr>
        <p:txBody>
          <a:bodyPr/>
          <a:lstStyle/>
          <a:p>
            <a:pPr algn="ctr"/>
            <a:r>
              <a:rPr lang="en-US" dirty="0"/>
              <a:t>What changes occur once we assume a position of leadership?</a:t>
            </a:r>
            <a:br>
              <a:rPr lang="en-US" dirty="0"/>
            </a:br>
            <a:br>
              <a:rPr lang="en-US" dirty="0"/>
            </a:br>
            <a:r>
              <a:rPr lang="en-US" sz="4400" i="1" dirty="0">
                <a:solidFill>
                  <a:srgbClr val="FFFF00"/>
                </a:solidFill>
              </a:rPr>
              <a:t>Text Answer to:  757-675-5922</a:t>
            </a:r>
            <a:br>
              <a:rPr lang="en-US" sz="4400" i="1" dirty="0">
                <a:solidFill>
                  <a:srgbClr val="FFFF00"/>
                </a:solidFill>
              </a:rPr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5A818-DDF0-1846-9956-C2C292EEE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615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6D11-75AF-A04A-84AB-58A7B362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277" y="1426036"/>
            <a:ext cx="9404723" cy="1400530"/>
          </a:xfrm>
        </p:spPr>
        <p:txBody>
          <a:bodyPr/>
          <a:lstStyle/>
          <a:p>
            <a:r>
              <a:rPr lang="en-US" b="1" u="sng" dirty="0"/>
              <a:t>Skills to Handle Change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686" y="2622177"/>
            <a:ext cx="10544628" cy="3576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>
                <a:latin typeface="+mn-lt"/>
              </a:rPr>
              <a:t>Studies suggest that as many as </a:t>
            </a:r>
            <a:r>
              <a:rPr lang="en-US" sz="3900" b="1" u="sng" dirty="0">
                <a:latin typeface="+mn-lt"/>
              </a:rPr>
              <a:t>70</a:t>
            </a:r>
            <a:r>
              <a:rPr lang="en-US" sz="3900" dirty="0">
                <a:latin typeface="+mn-lt"/>
              </a:rPr>
              <a:t> percent of change management initiatives fail.</a:t>
            </a:r>
          </a:p>
          <a:p>
            <a:pPr marL="0" indent="0">
              <a:buNone/>
            </a:pPr>
            <a:endParaRPr lang="en-US" sz="3900" dirty="0">
              <a:latin typeface="+mn-lt"/>
            </a:endParaRPr>
          </a:p>
          <a:p>
            <a:pPr marL="0" indent="0" algn="ctr">
              <a:buNone/>
            </a:pPr>
            <a:r>
              <a:rPr lang="en-US" sz="3900" dirty="0">
                <a:latin typeface="+mn-lt"/>
              </a:rPr>
              <a:t>WHY?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7811B-E5F2-B948-9865-C4140BD95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95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712" y="1549281"/>
            <a:ext cx="9404723" cy="1400530"/>
          </a:xfrm>
        </p:spPr>
        <p:txBody>
          <a:bodyPr/>
          <a:lstStyle/>
          <a:p>
            <a:r>
              <a:rPr lang="en-US" dirty="0"/>
              <a:t>ONE ANSWER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076" y="2463946"/>
            <a:ext cx="9785131" cy="2938371"/>
          </a:xfrm>
        </p:spPr>
        <p:txBody>
          <a:bodyPr/>
          <a:lstStyle/>
          <a:p>
            <a:r>
              <a:rPr lang="en-US" sz="3600" dirty="0"/>
              <a:t> It’s often not because the change itself is the problem. It’s how the changes are being articulated.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547D6-E8FB-6F44-8265-524E4EF3F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59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0D32B-08CA-5F49-BC17-09BC6D338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03" y="2682976"/>
            <a:ext cx="11676993" cy="33009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Whenever change is in the mix, </a:t>
            </a:r>
            <a:r>
              <a:rPr lang="en-US" sz="3600" u="sng" dirty="0"/>
              <a:t>dissension</a:t>
            </a:r>
            <a:r>
              <a:rPr lang="en-US" sz="3600" dirty="0"/>
              <a:t> will almost always follow. </a:t>
            </a:r>
          </a:p>
          <a:p>
            <a:endParaRPr lang="en-US" sz="3600" dirty="0"/>
          </a:p>
          <a:p>
            <a:pPr marL="0" indent="0" algn="ctr">
              <a:buNone/>
            </a:pPr>
            <a:r>
              <a:rPr lang="en-US" sz="3200" i="1" dirty="0">
                <a:solidFill>
                  <a:srgbClr val="0070C0"/>
                </a:solidFill>
              </a:rPr>
              <a:t>“If you want to make enemies, try to change something.”</a:t>
            </a:r>
          </a:p>
          <a:p>
            <a:pPr marL="0" indent="0" algn="ctr">
              <a:buNone/>
            </a:pPr>
            <a:r>
              <a:rPr lang="en-US" sz="3200" i="1" dirty="0">
                <a:solidFill>
                  <a:srgbClr val="0070C0"/>
                </a:solidFill>
              </a:rPr>
              <a:t>					 –Woodrow Wilson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53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A2F755-5219-4C4E-9378-2C80BB08D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042B41-CFBF-4E11-965F-B1906826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ED9FFD70-7E69-43F7-BAFF-08A75B3AE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AE5B5-25D0-454B-A830-51634B43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14</a:t>
            </a:fld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9A87AD7E-457F-4836-8DDE-FFE0F0093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8" name="Graphic 7" descr="Fan">
            <a:extLst>
              <a:ext uri="{FF2B5EF4-FFF2-40B4-BE49-F238E27FC236}">
                <a16:creationId xmlns:a16="http://schemas.microsoft.com/office/drawing/2014/main" id="{A7F8A1C2-5201-4238-A422-1251AD634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484" y="2672367"/>
            <a:ext cx="3413845" cy="3413845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7329" y="3675219"/>
            <a:ext cx="7287180" cy="12735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400" b="1" dirty="0">
                <a:solidFill>
                  <a:schemeClr val="accent6"/>
                </a:solidFill>
              </a:rPr>
              <a:t>* </a:t>
            </a:r>
            <a:r>
              <a:rPr lang="en-US" sz="3600" b="1" dirty="0"/>
              <a:t>How we respond to pushback is what matters most.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7451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1" y="690879"/>
            <a:ext cx="4226560" cy="555751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FFFFFF"/>
                </a:solidFill>
              </a:rPr>
              <a:t>How Effective Leaders should </a:t>
            </a:r>
            <a:r>
              <a:rPr lang="en-US" sz="2800" b="1" u="sng" dirty="0">
                <a:solidFill>
                  <a:srgbClr val="FFFFFF"/>
                </a:solidFill>
              </a:rPr>
              <a:t>NOT</a:t>
            </a:r>
            <a:r>
              <a:rPr lang="en-US" sz="2800" dirty="0">
                <a:solidFill>
                  <a:srgbClr val="FFFFFF"/>
                </a:solidFill>
              </a:rPr>
              <a:t> respond to Pushback over Changes within the Department coming from above:</a:t>
            </a:r>
            <a:br>
              <a:rPr lang="en-US" sz="2800" u="sng" dirty="0">
                <a:solidFill>
                  <a:srgbClr val="FFFFFF"/>
                </a:solidFill>
              </a:rPr>
            </a:br>
            <a:br>
              <a:rPr lang="en-US" sz="2800" u="sng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1999" y="890342"/>
            <a:ext cx="6570048" cy="5158591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1) We should </a:t>
            </a:r>
            <a:r>
              <a:rPr lang="en-US" b="1" u="sng" dirty="0"/>
              <a:t>NOT</a:t>
            </a:r>
            <a:r>
              <a:rPr lang="en-US" dirty="0"/>
              <a:t> try suppressing the dissention, before understanding where it is coming from. 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2) We should avoid going into explanation mode in response to the </a:t>
            </a:r>
            <a:r>
              <a:rPr lang="en-US" b="1" u="sng" dirty="0"/>
              <a:t>immediate</a:t>
            </a:r>
            <a:r>
              <a:rPr lang="en-US" dirty="0"/>
              <a:t> dissention being voiced </a:t>
            </a:r>
            <a:r>
              <a:rPr lang="en-US" b="1" u="sng" dirty="0"/>
              <a:t>at that time</a:t>
            </a:r>
            <a:r>
              <a:rPr lang="en-US" dirty="0"/>
              <a:t>.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Ronald Reagan once stated, </a:t>
            </a:r>
            <a:r>
              <a:rPr lang="en-US" b="1" i="1" dirty="0"/>
              <a:t>“If you're explaining, you're losing.”</a:t>
            </a:r>
          </a:p>
          <a:p>
            <a:pPr marL="0" indent="0">
              <a:lnSpc>
                <a:spcPct val="90000"/>
              </a:lnSpc>
              <a:buNone/>
            </a:pPr>
            <a:endParaRPr lang="en-US" sz="1050" dirty="0"/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a) The dissension won’t go away unless you’ve addressed 	the negative emotions and dynamics that are fueling it. </a:t>
            </a:r>
            <a:r>
              <a:rPr lang="en-US" b="1" dirty="0">
                <a:solidFill>
                  <a:schemeClr val="accent6"/>
                </a:solidFill>
              </a:rPr>
              <a:t>*</a:t>
            </a:r>
          </a:p>
          <a:p>
            <a:pPr marL="0" indent="0">
              <a:lnSpc>
                <a:spcPct val="90000"/>
              </a:lnSpc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F1EB1C-6E8B-0C4B-8E4F-9B0726946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20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A2F755-5219-4C4E-9378-2C80BB08D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042B41-CFBF-4E11-965F-B1906826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ED9FFD70-7E69-43F7-BAFF-08A75B3AE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272AF-C172-7341-ADF7-60237F405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9A87AD7E-457F-4836-8DDE-FFE0F0093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8" name="Graphic 7" descr="Laptop Secure">
            <a:extLst>
              <a:ext uri="{FF2B5EF4-FFF2-40B4-BE49-F238E27FC236}">
                <a16:creationId xmlns:a16="http://schemas.microsoft.com/office/drawing/2014/main" id="{AE67AF29-E734-4DC9-99DF-E757BA003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5011" y="2323108"/>
            <a:ext cx="3413845" cy="3413845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470" y="2480688"/>
            <a:ext cx="9175529" cy="3658689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Once we address the </a:t>
            </a:r>
            <a:r>
              <a:rPr lang="en-US" sz="3600" b="1" dirty="0"/>
              <a:t>negative thoughts</a:t>
            </a:r>
            <a:r>
              <a:rPr lang="en-US" sz="3600" dirty="0"/>
              <a:t> with our direct reports, the </a:t>
            </a:r>
            <a:r>
              <a:rPr lang="en-US" sz="3600" b="1" dirty="0"/>
              <a:t>barrier comes down</a:t>
            </a:r>
            <a:r>
              <a:rPr lang="en-US" sz="3600" dirty="0"/>
              <a:t> and the </a:t>
            </a:r>
            <a:r>
              <a:rPr lang="en-US" sz="3600" b="1" dirty="0"/>
              <a:t>positive processes take over</a:t>
            </a:r>
            <a:r>
              <a:rPr lang="en-US" sz="3600" dirty="0"/>
              <a:t>, allowing us to secure our </a:t>
            </a:r>
            <a:r>
              <a:rPr lang="en-US" sz="3600" b="1" i="1" u="sng" dirty="0"/>
              <a:t>point</a:t>
            </a:r>
            <a:r>
              <a:rPr lang="en-US" sz="3600" dirty="0"/>
              <a:t> or the </a:t>
            </a:r>
            <a:r>
              <a:rPr lang="en-US" sz="3600" b="1" u="sng" dirty="0"/>
              <a:t>mandated change</a:t>
            </a:r>
            <a:r>
              <a:rPr lang="en-US" sz="3600" dirty="0"/>
              <a:t> in a way that they will begin the buy in process.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48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8389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D9233-72F6-2D4B-AB99-33161998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6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87891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68941" y="2237592"/>
            <a:ext cx="7987553" cy="4042186"/>
          </a:xfrm>
        </p:spPr>
        <p:txBody>
          <a:bodyPr>
            <a:normAutofit/>
          </a:bodyPr>
          <a:lstStyle/>
          <a:p>
            <a:r>
              <a:rPr lang="en-US" sz="3600" dirty="0"/>
              <a:t>When </a:t>
            </a:r>
            <a:r>
              <a:rPr lang="en-US" sz="3600" b="1" u="sng" dirty="0"/>
              <a:t>challenging</a:t>
            </a:r>
            <a:r>
              <a:rPr lang="en-US" sz="3600" b="1" dirty="0"/>
              <a:t> </a:t>
            </a:r>
            <a:r>
              <a:rPr lang="en-US" sz="3600" b="1" u="sng" dirty="0"/>
              <a:t>conversations</a:t>
            </a:r>
            <a:r>
              <a:rPr lang="en-US" sz="3600" dirty="0"/>
              <a:t> rear their ugly heads, effective leaders are aggressive in their pursuit of </a:t>
            </a:r>
            <a:r>
              <a:rPr lang="en-US" sz="3600" b="1" u="sng" dirty="0"/>
              <a:t>understanding</a:t>
            </a:r>
            <a:r>
              <a:rPr lang="en-US" sz="3600" b="1" dirty="0"/>
              <a:t> </a:t>
            </a:r>
            <a:r>
              <a:rPr lang="en-US" sz="1200" b="1" dirty="0">
                <a:solidFill>
                  <a:srgbClr val="7030A0"/>
                </a:solidFill>
              </a:rPr>
              <a:t>*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201089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421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A2F755-5219-4C4E-9378-2C80BB08D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042B41-CFBF-4E11-965F-B1906826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ED9FFD70-7E69-43F7-BAFF-08A75B3AE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4E3D91-7046-FC45-B769-41181FF16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9A87AD7E-457F-4836-8DDE-FFE0F0093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8" name="Graphic 7" descr="Social Network">
            <a:extLst>
              <a:ext uri="{FF2B5EF4-FFF2-40B4-BE49-F238E27FC236}">
                <a16:creationId xmlns:a16="http://schemas.microsoft.com/office/drawing/2014/main" id="{C79B7201-BA29-42D6-BCA3-81B39A8D9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484" y="2672367"/>
            <a:ext cx="3413845" cy="3413845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9980" y="2954544"/>
            <a:ext cx="7318536" cy="28494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That </a:t>
            </a:r>
            <a:r>
              <a:rPr lang="en-US" sz="3600" b="1" u="sng" dirty="0"/>
              <a:t>understanding</a:t>
            </a:r>
            <a:r>
              <a:rPr lang="en-US" sz="3600" dirty="0"/>
              <a:t> enables them to smoothly navigate the conversations, keeping their team engaged along the way.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350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030" y="791686"/>
            <a:ext cx="3190164" cy="766482"/>
          </a:xfrm>
        </p:spPr>
        <p:txBody>
          <a:bodyPr/>
          <a:lstStyle/>
          <a:p>
            <a:r>
              <a:rPr lang="en-US" b="1" i="1" u="sng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“Go To”</a:t>
            </a:r>
            <a:r>
              <a:rPr lang="en-US" b="1" i="1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:</a:t>
            </a:r>
            <a:br>
              <a:rPr lang="en-US" b="1" i="1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</a:br>
            <a:br>
              <a:rPr lang="en-US" b="1" i="1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</a:br>
            <a:br>
              <a:rPr lang="en-US" b="1" i="1" dirty="0">
                <a:solidFill>
                  <a:schemeClr val="tx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030" y="1835259"/>
            <a:ext cx="11025352" cy="4508146"/>
          </a:xfrm>
          <a:noFill/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8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+mn-lt"/>
              </a:rPr>
              <a:t>The following phrase is an excellent </a:t>
            </a:r>
            <a:r>
              <a:rPr lang="en-US" sz="3800" i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+mn-lt"/>
              </a:rPr>
              <a:t>“Go To” </a:t>
            </a:r>
            <a:r>
              <a:rPr lang="en-US" sz="38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+mn-lt"/>
              </a:rPr>
              <a:t>to bring someone back from an episode of </a:t>
            </a:r>
          </a:p>
          <a:p>
            <a:pPr marL="0" indent="0">
              <a:buNone/>
            </a:pPr>
            <a:r>
              <a:rPr lang="en-US" sz="3800" dirty="0">
                <a:solidFill>
                  <a:schemeClr val="accent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  <a:t>“</a:t>
            </a:r>
            <a:r>
              <a:rPr lang="en-US" sz="3800" b="1" i="1" dirty="0">
                <a:solidFill>
                  <a:schemeClr val="accent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  <a:t>Twisted Reality</a:t>
            </a:r>
            <a:r>
              <a:rPr lang="en-US" sz="3800" dirty="0">
                <a:solidFill>
                  <a:schemeClr val="accent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  <a:latin typeface="+mn-lt"/>
              </a:rPr>
              <a:t>”</a:t>
            </a:r>
            <a:r>
              <a:rPr lang="en-US" sz="38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+mn-lt"/>
              </a:rPr>
              <a:t>: </a:t>
            </a:r>
            <a:r>
              <a:rPr lang="en-US" sz="3800" dirty="0">
                <a:solidFill>
                  <a:schemeClr val="accent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endParaRPr lang="en-US" sz="3800" dirty="0">
              <a:solidFill>
                <a:schemeClr val="accent1"/>
              </a:solidFill>
              <a:latin typeface="+mn-lt"/>
            </a:endParaRPr>
          </a:p>
          <a:p>
            <a:pPr marL="0" indent="0">
              <a:buNone/>
            </a:pPr>
            <a:endParaRPr lang="en-US" sz="4600" dirty="0">
              <a:latin typeface="+mn-lt"/>
            </a:endParaRPr>
          </a:p>
          <a:p>
            <a:pPr marL="0" indent="0">
              <a:buNone/>
            </a:pPr>
            <a:r>
              <a:rPr lang="en-US" sz="4600" i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+mn-lt"/>
              </a:rPr>
              <a:t>"I want you to feel like you're being treated fairly at all times. Please stop me at any time if you feel like you're being treated unfairly, and we'll address it."</a:t>
            </a:r>
            <a:r>
              <a:rPr lang="en-US" sz="1900" b="1" dirty="0">
                <a:solidFill>
                  <a:srgbClr val="7030A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+mn-lt"/>
              </a:rPr>
              <a:t>*</a:t>
            </a:r>
            <a:endParaRPr lang="en-US" sz="1900" b="1" dirty="0">
              <a:latin typeface="+mn-lt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07043-7615-1641-86AB-D5B8F9628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39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BCBE-1483-294B-BD27-18E2EA25B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4946"/>
            <a:ext cx="3689094" cy="5055904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/>
              <a:t>Contact Information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9DDF0-B004-5C48-89EC-1E4BCD707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D5CE93A-C966-48C7-9D29-A1DC2A20CC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3936771"/>
              </p:ext>
            </p:extLst>
          </p:nvPr>
        </p:nvGraphicFramePr>
        <p:xfrm>
          <a:off x="5060113" y="639271"/>
          <a:ext cx="6582555" cy="512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65314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899" y="1233452"/>
            <a:ext cx="10153142" cy="470489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1) It utilizes the word, “</a:t>
            </a:r>
            <a:r>
              <a:rPr lang="en-US" sz="3600" u="sng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Fair</a:t>
            </a:r>
            <a:r>
              <a:rPr lang="en-US" sz="36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”. The most powerful word in resolving conflicts and negotiations is the word "</a:t>
            </a:r>
            <a:r>
              <a:rPr lang="en-US" sz="3600" u="sng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FAIR</a:t>
            </a:r>
            <a:r>
              <a:rPr lang="en-US" sz="36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”.</a:t>
            </a:r>
          </a:p>
          <a:p>
            <a:pPr marL="0" indent="0">
              <a:buNone/>
            </a:pPr>
            <a:endParaRPr lang="en-US" sz="900" dirty="0"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6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. . . Individuals are more likely to comply with requests and resolve conflict, if they think they have been treated </a:t>
            </a:r>
            <a:r>
              <a:rPr lang="en-US" sz="3600" u="sng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fairly</a:t>
            </a:r>
            <a:r>
              <a:rPr lang="en-US" sz="36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, and </a:t>
            </a:r>
            <a:r>
              <a:rPr lang="en-US" sz="3600" i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lash out </a:t>
            </a:r>
            <a:r>
              <a:rPr lang="en-US" sz="36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if we don't.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836CB-4F15-5744-8F91-FA7F34E17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893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6460" y="2192490"/>
            <a:ext cx="9619079" cy="299807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2) It is empowering and offers your counterpart a perceived reality of control. By us stating “ </a:t>
            </a:r>
            <a:r>
              <a:rPr lang="en-US" sz="3600" b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. . . </a:t>
            </a:r>
            <a:r>
              <a:rPr lang="en-US" sz="3600" b="1" i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and we'll address it</a:t>
            </a:r>
            <a:r>
              <a:rPr lang="en-US" sz="3600" i="1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.” </a:t>
            </a:r>
            <a:r>
              <a:rPr lang="en-US" sz="3600" dirty="0"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It comforts our counterpart and makes them believe they will be heard.</a:t>
            </a:r>
            <a:r>
              <a:rPr lang="en-US" sz="1200" b="1" dirty="0">
                <a:solidFill>
                  <a:srgbClr val="7030A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*</a:t>
            </a:r>
            <a:endParaRPr lang="en-US" sz="12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7A06D-5215-2F4F-9126-BB6392B3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818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4A2F755-5219-4C4E-9378-2C80BB08D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042B41-CFBF-4E11-965F-B1906826A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ED9FFD70-7E69-43F7-BAFF-08A75B3AE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847" y="1250051"/>
            <a:ext cx="11414236" cy="101665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rgbClr val="7030A0"/>
                </a:solidFill>
              </a:rPr>
              <a:t>* </a:t>
            </a:r>
            <a:r>
              <a:rPr lang="en-US" sz="3600" b="1" dirty="0">
                <a:solidFill>
                  <a:srgbClr val="EBEBEB"/>
                </a:solidFill>
              </a:rPr>
              <a:t>Time Management and Situational Leadership</a:t>
            </a:r>
            <a:br>
              <a:rPr lang="en-US" sz="2900" dirty="0">
                <a:solidFill>
                  <a:srgbClr val="EBEBEB"/>
                </a:solidFill>
              </a:rPr>
            </a:br>
            <a:endParaRPr lang="en-US" sz="2900" dirty="0">
              <a:solidFill>
                <a:srgbClr val="EBEBEB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617088-0B21-FD4F-B90D-A7AD2F652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22</a:t>
            </a:fld>
            <a:endParaRPr lang="en-US">
              <a:solidFill>
                <a:srgbClr val="FFFFFF"/>
              </a:solidFill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9A87AD7E-457F-4836-8DDE-FFE0F0093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pic>
        <p:nvPicPr>
          <p:cNvPr id="8" name="Graphic 7" descr="History">
            <a:extLst>
              <a:ext uri="{FF2B5EF4-FFF2-40B4-BE49-F238E27FC236}">
                <a16:creationId xmlns:a16="http://schemas.microsoft.com/office/drawing/2014/main" id="{183D167A-4C34-4FCB-AD50-CE788C05B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3484" y="2672367"/>
            <a:ext cx="3413845" cy="3413845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416" y="2548281"/>
            <a:ext cx="7154279" cy="36586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Effective leaders know where their time goes and manage it actively.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2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0D930-83E1-6E4B-AFAC-5718D9259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491" y="2467791"/>
            <a:ext cx="9735017" cy="40944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u="sng" dirty="0"/>
              <a:t>3 Key Essentials in Time Management for Leaders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1. They identify and eliminate things that need not be done at all.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2. They delegate to other individuals’ things that can be done, as well or better by someone else.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 3. They avoid wasting their own time and the time of others.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153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Wristwatch face">
            <a:extLst>
              <a:ext uri="{FF2B5EF4-FFF2-40B4-BE49-F238E27FC236}">
                <a16:creationId xmlns:a16="http://schemas.microsoft.com/office/drawing/2014/main" id="{2709A56F-D1F6-4C3B-A0C0-9F17B26498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</a:blip>
          <a:srcRect t="730" b="15000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547" y="1942543"/>
            <a:ext cx="9597129" cy="31662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600" dirty="0">
                <a:solidFill>
                  <a:srgbClr val="FF0000"/>
                </a:solidFill>
              </a:rPr>
              <a:t>Either we are going to manage our time, or our time will manage us.</a:t>
            </a:r>
            <a:r>
              <a:rPr lang="en-US" sz="1200" b="1" dirty="0">
                <a:solidFill>
                  <a:srgbClr val="7030A0"/>
                </a:solidFill>
              </a:rPr>
              <a:t>*</a:t>
            </a:r>
            <a:br>
              <a:rPr lang="en-US" sz="5600" dirty="0">
                <a:solidFill>
                  <a:schemeClr val="tx1"/>
                </a:solidFill>
              </a:rPr>
            </a:br>
            <a:endParaRPr lang="en-US" sz="5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363E4-BA44-D043-B076-62D8350F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24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02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457" y="837227"/>
            <a:ext cx="4490855" cy="55575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What are some of the BASIC time killers that we can identify in the average individual’s life, that do not lead to productivity and efficiency?</a:t>
            </a:r>
          </a:p>
          <a:p>
            <a:pPr marL="0" indent="0">
              <a:buNone/>
            </a:pPr>
            <a:endParaRPr lang="en-US" sz="1000" dirty="0"/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0070C0"/>
                </a:solidFill>
              </a:rPr>
              <a:t>Text Answers to </a:t>
            </a:r>
          </a:p>
          <a:p>
            <a:pPr marL="0" indent="0" algn="ctr">
              <a:buNone/>
            </a:pPr>
            <a:r>
              <a:rPr lang="en-US" sz="3600" b="1" i="1" dirty="0">
                <a:solidFill>
                  <a:srgbClr val="0070C0"/>
                </a:solidFill>
              </a:rPr>
              <a:t>757-675-5922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6490D0-8008-2441-8B0C-ECC64805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568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70BDA80-627C-422A-AFFD-B7F1DC0F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33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4763" y="1063416"/>
            <a:ext cx="4947854" cy="5557519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1) Social Media</a:t>
            </a:r>
          </a:p>
          <a:p>
            <a:r>
              <a:rPr lang="en-US" sz="2400" dirty="0"/>
              <a:t>2) Certain Meetings (Faculty Senate)</a:t>
            </a:r>
          </a:p>
          <a:p>
            <a:r>
              <a:rPr lang="en-US" sz="2400" dirty="0"/>
              <a:t>3) Junk Mail</a:t>
            </a:r>
          </a:p>
          <a:p>
            <a:r>
              <a:rPr lang="en-US" sz="2400" dirty="0"/>
              <a:t>4) Junk Email</a:t>
            </a:r>
          </a:p>
          <a:p>
            <a:r>
              <a:rPr lang="en-US" sz="2400" dirty="0"/>
              <a:t>5) Surfing the net aimlessly</a:t>
            </a:r>
          </a:p>
          <a:p>
            <a:r>
              <a:rPr lang="en-US" sz="2400" dirty="0"/>
              <a:t>6) Aimless conversations</a:t>
            </a:r>
          </a:p>
          <a:p>
            <a:r>
              <a:rPr lang="en-US" sz="2400" dirty="0"/>
              <a:t>7) Time Wasters that </a:t>
            </a:r>
          </a:p>
          <a:p>
            <a:r>
              <a:rPr lang="en-US" sz="2400" dirty="0"/>
              <a:t>8) Time Wasters:  Changing one’s own oil.</a:t>
            </a:r>
          </a:p>
          <a:p>
            <a:r>
              <a:rPr lang="en-US" sz="2400" dirty="0"/>
              <a:t>9) Watching TV</a:t>
            </a:r>
          </a:p>
          <a:p>
            <a:r>
              <a:rPr lang="en-US" sz="2400" dirty="0"/>
              <a:t>10) Failing to delegate insignificant tasks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4C7A4-40E8-9040-B01D-DB42EAA7D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26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342E2-DA5E-C64C-B1F0-B7F9D7AD8062}"/>
              </a:ext>
            </a:extLst>
          </p:cNvPr>
          <p:cNvSpPr txBox="1"/>
          <p:nvPr/>
        </p:nvSpPr>
        <p:spPr>
          <a:xfrm>
            <a:off x="346841" y="1063416"/>
            <a:ext cx="416209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What are some of the BASIC time killers that we can identify in the average individual’s life, that do not lead to productivity and efficiency?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67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7000"/>
                <a:hueMod val="88000"/>
                <a:satMod val="130000"/>
                <a:lumMod val="124000"/>
              </a:schemeClr>
            </a:gs>
            <a:gs pos="100000">
              <a:schemeClr val="bg1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B28F63-CF00-448F-B141-FE33C33B18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609E2-8522-44E4-9077-980E5BCF3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4FA533C5-33E3-4611-AF9F-72811D8B2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49AD42-25FD-4C3D-9EEE-B7FEC58099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AC7D913-60B7-4603-881B-831DA5D3A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7F0FDC4-AD8C-47D9-9131-623C98ADB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21B5EDC-5485-4264-891C-5B291E539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E7ADA758-6D6A-4E4E-88F7-1B5038A0E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737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6D7C53C-B0E3-427C-B58C-BBF279079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265041" y="-68957"/>
            <a:ext cx="6858001" cy="6995918"/>
          </a:xfrm>
          <a:custGeom>
            <a:avLst/>
            <a:gdLst>
              <a:gd name="connsiteX0" fmla="*/ 6858001 w 6858001"/>
              <a:gd name="connsiteY0" fmla="*/ 1344715 h 6995918"/>
              <a:gd name="connsiteX1" fmla="*/ 6858001 w 6858001"/>
              <a:gd name="connsiteY1" fmla="*/ 1177 h 6995918"/>
              <a:gd name="connsiteX2" fmla="*/ 6702324 w 6858001"/>
              <a:gd name="connsiteY2" fmla="*/ 26222 h 6995918"/>
              <a:gd name="connsiteX3" fmla="*/ 6547333 w 6858001"/>
              <a:gd name="connsiteY3" fmla="*/ 50091 h 6995918"/>
              <a:gd name="connsiteX4" fmla="*/ 6391657 w 6858001"/>
              <a:gd name="connsiteY4" fmla="*/ 73455 h 6995918"/>
              <a:gd name="connsiteX5" fmla="*/ 6235294 w 6858001"/>
              <a:gd name="connsiteY5" fmla="*/ 93458 h 6995918"/>
              <a:gd name="connsiteX6" fmla="*/ 6079618 w 6858001"/>
              <a:gd name="connsiteY6" fmla="*/ 113629 h 6995918"/>
              <a:gd name="connsiteX7" fmla="*/ 5923255 w 6858001"/>
              <a:gd name="connsiteY7" fmla="*/ 132455 h 6995918"/>
              <a:gd name="connsiteX8" fmla="*/ 5768950 w 6858001"/>
              <a:gd name="connsiteY8" fmla="*/ 148591 h 6995918"/>
              <a:gd name="connsiteX9" fmla="*/ 5612588 w 6858001"/>
              <a:gd name="connsiteY9" fmla="*/ 163887 h 6995918"/>
              <a:gd name="connsiteX10" fmla="*/ 5456911 w 6858001"/>
              <a:gd name="connsiteY10" fmla="*/ 177839 h 6995918"/>
              <a:gd name="connsiteX11" fmla="*/ 5303978 w 6858001"/>
              <a:gd name="connsiteY11" fmla="*/ 189941 h 6995918"/>
              <a:gd name="connsiteX12" fmla="*/ 5148987 w 6858001"/>
              <a:gd name="connsiteY12" fmla="*/ 202044 h 6995918"/>
              <a:gd name="connsiteX13" fmla="*/ 4996054 w 6858001"/>
              <a:gd name="connsiteY13" fmla="*/ 212129 h 6995918"/>
              <a:gd name="connsiteX14" fmla="*/ 4843120 w 6858001"/>
              <a:gd name="connsiteY14" fmla="*/ 220029 h 6995918"/>
              <a:gd name="connsiteX15" fmla="*/ 4690873 w 6858001"/>
              <a:gd name="connsiteY15" fmla="*/ 228266 h 6995918"/>
              <a:gd name="connsiteX16" fmla="*/ 4539997 w 6858001"/>
              <a:gd name="connsiteY16" fmla="*/ 235157 h 6995918"/>
              <a:gd name="connsiteX17" fmla="*/ 4390492 w 6858001"/>
              <a:gd name="connsiteY17" fmla="*/ 240032 h 6995918"/>
              <a:gd name="connsiteX18" fmla="*/ 4240988 w 6858001"/>
              <a:gd name="connsiteY18" fmla="*/ 244234 h 6995918"/>
              <a:gd name="connsiteX19" fmla="*/ 4092855 w 6858001"/>
              <a:gd name="connsiteY19" fmla="*/ 248268 h 6995918"/>
              <a:gd name="connsiteX20" fmla="*/ 3946780 w 6858001"/>
              <a:gd name="connsiteY20" fmla="*/ 250117 h 6995918"/>
              <a:gd name="connsiteX21" fmla="*/ 3800704 w 6858001"/>
              <a:gd name="connsiteY21" fmla="*/ 252134 h 6995918"/>
              <a:gd name="connsiteX22" fmla="*/ 3656686 w 6858001"/>
              <a:gd name="connsiteY22" fmla="*/ 253143 h 6995918"/>
              <a:gd name="connsiteX23" fmla="*/ 3514040 w 6858001"/>
              <a:gd name="connsiteY23" fmla="*/ 252134 h 6995918"/>
              <a:gd name="connsiteX24" fmla="*/ 3372765 w 6858001"/>
              <a:gd name="connsiteY24" fmla="*/ 252134 h 6995918"/>
              <a:gd name="connsiteX25" fmla="*/ 3232862 w 6858001"/>
              <a:gd name="connsiteY25" fmla="*/ 250117 h 6995918"/>
              <a:gd name="connsiteX26" fmla="*/ 3095702 w 6858001"/>
              <a:gd name="connsiteY26" fmla="*/ 247092 h 6995918"/>
              <a:gd name="connsiteX27" fmla="*/ 2959914 w 6858001"/>
              <a:gd name="connsiteY27" fmla="*/ 244234 h 6995918"/>
              <a:gd name="connsiteX28" fmla="*/ 2826868 w 6858001"/>
              <a:gd name="connsiteY28" fmla="*/ 241040 h 6995918"/>
              <a:gd name="connsiteX29" fmla="*/ 2694509 w 6858001"/>
              <a:gd name="connsiteY29" fmla="*/ 236166 h 6995918"/>
              <a:gd name="connsiteX30" fmla="*/ 2564208 w 6858001"/>
              <a:gd name="connsiteY30" fmla="*/ 230955 h 6995918"/>
              <a:gd name="connsiteX31" fmla="*/ 2436649 w 6858001"/>
              <a:gd name="connsiteY31" fmla="*/ 226249 h 6995918"/>
              <a:gd name="connsiteX32" fmla="*/ 2187703 w 6858001"/>
              <a:gd name="connsiteY32" fmla="*/ 212969 h 6995918"/>
              <a:gd name="connsiteX33" fmla="*/ 1949045 w 6858001"/>
              <a:gd name="connsiteY33" fmla="*/ 198850 h 6995918"/>
              <a:gd name="connsiteX34" fmla="*/ 1719988 w 6858001"/>
              <a:gd name="connsiteY34" fmla="*/ 184058 h 6995918"/>
              <a:gd name="connsiteX35" fmla="*/ 1503275 w 6858001"/>
              <a:gd name="connsiteY35" fmla="*/ 167753 h 6995918"/>
              <a:gd name="connsiteX36" fmla="*/ 1296163 w 6858001"/>
              <a:gd name="connsiteY36" fmla="*/ 150776 h 6995918"/>
              <a:gd name="connsiteX37" fmla="*/ 1104139 w 6858001"/>
              <a:gd name="connsiteY37" fmla="*/ 132455 h 6995918"/>
              <a:gd name="connsiteX38" fmla="*/ 923774 w 6858001"/>
              <a:gd name="connsiteY38" fmla="*/ 114469 h 6995918"/>
              <a:gd name="connsiteX39" fmla="*/ 757810 w 6858001"/>
              <a:gd name="connsiteY39" fmla="*/ 96484 h 6995918"/>
              <a:gd name="connsiteX40" fmla="*/ 605563 w 6858001"/>
              <a:gd name="connsiteY40" fmla="*/ 79507 h 6995918"/>
              <a:gd name="connsiteX41" fmla="*/ 470460 w 6858001"/>
              <a:gd name="connsiteY41" fmla="*/ 63370 h 6995918"/>
              <a:gd name="connsiteX42" fmla="*/ 348388 w 6858001"/>
              <a:gd name="connsiteY42" fmla="*/ 48074 h 6995918"/>
              <a:gd name="connsiteX43" fmla="*/ 245518 w 6858001"/>
              <a:gd name="connsiteY43" fmla="*/ 35299 h 6995918"/>
              <a:gd name="connsiteX44" fmla="*/ 159107 w 6858001"/>
              <a:gd name="connsiteY44" fmla="*/ 23197 h 6995918"/>
              <a:gd name="connsiteX45" fmla="*/ 40463 w 6858001"/>
              <a:gd name="connsiteY45" fmla="*/ 5883 h 6995918"/>
              <a:gd name="connsiteX46" fmla="*/ 1 w 6858001"/>
              <a:gd name="connsiteY46" fmla="*/ 0 h 6995918"/>
              <a:gd name="connsiteX47" fmla="*/ 1 w 6858001"/>
              <a:gd name="connsiteY47" fmla="*/ 905354 h 6995918"/>
              <a:gd name="connsiteX48" fmla="*/ 0 w 6858001"/>
              <a:gd name="connsiteY48" fmla="*/ 905354 h 6995918"/>
              <a:gd name="connsiteX49" fmla="*/ 0 w 6858001"/>
              <a:gd name="connsiteY49" fmla="*/ 6995918 h 6995918"/>
              <a:gd name="connsiteX50" fmla="*/ 6858000 w 6858001"/>
              <a:gd name="connsiteY50" fmla="*/ 6995918 h 6995918"/>
              <a:gd name="connsiteX51" fmla="*/ 6858000 w 6858001"/>
              <a:gd name="connsiteY51" fmla="*/ 1344715 h 6995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858001" h="6995918">
                <a:moveTo>
                  <a:pt x="6858001" y="1344715"/>
                </a:moveTo>
                <a:lnTo>
                  <a:pt x="6858001" y="1177"/>
                </a:lnTo>
                <a:lnTo>
                  <a:pt x="6702324" y="26222"/>
                </a:lnTo>
                <a:lnTo>
                  <a:pt x="6547333" y="50091"/>
                </a:lnTo>
                <a:lnTo>
                  <a:pt x="6391657" y="73455"/>
                </a:lnTo>
                <a:lnTo>
                  <a:pt x="6235294" y="93458"/>
                </a:lnTo>
                <a:lnTo>
                  <a:pt x="6079618" y="113629"/>
                </a:lnTo>
                <a:lnTo>
                  <a:pt x="5923255" y="132455"/>
                </a:lnTo>
                <a:lnTo>
                  <a:pt x="5768950" y="148591"/>
                </a:lnTo>
                <a:lnTo>
                  <a:pt x="5612588" y="163887"/>
                </a:lnTo>
                <a:lnTo>
                  <a:pt x="5456911" y="177839"/>
                </a:lnTo>
                <a:lnTo>
                  <a:pt x="5303978" y="189941"/>
                </a:lnTo>
                <a:lnTo>
                  <a:pt x="5148987" y="202044"/>
                </a:lnTo>
                <a:lnTo>
                  <a:pt x="4996054" y="212129"/>
                </a:lnTo>
                <a:lnTo>
                  <a:pt x="4843120" y="220029"/>
                </a:lnTo>
                <a:lnTo>
                  <a:pt x="4690873" y="228266"/>
                </a:lnTo>
                <a:lnTo>
                  <a:pt x="4539997" y="235157"/>
                </a:lnTo>
                <a:lnTo>
                  <a:pt x="4390492" y="240032"/>
                </a:lnTo>
                <a:lnTo>
                  <a:pt x="4240988" y="244234"/>
                </a:lnTo>
                <a:lnTo>
                  <a:pt x="4092855" y="248268"/>
                </a:lnTo>
                <a:lnTo>
                  <a:pt x="3946780" y="250117"/>
                </a:lnTo>
                <a:lnTo>
                  <a:pt x="3800704" y="252134"/>
                </a:lnTo>
                <a:lnTo>
                  <a:pt x="3656686" y="253143"/>
                </a:lnTo>
                <a:lnTo>
                  <a:pt x="3514040" y="252134"/>
                </a:lnTo>
                <a:lnTo>
                  <a:pt x="3372765" y="252134"/>
                </a:lnTo>
                <a:lnTo>
                  <a:pt x="3232862" y="250117"/>
                </a:lnTo>
                <a:lnTo>
                  <a:pt x="3095702" y="247092"/>
                </a:lnTo>
                <a:lnTo>
                  <a:pt x="2959914" y="244234"/>
                </a:lnTo>
                <a:lnTo>
                  <a:pt x="2826868" y="241040"/>
                </a:lnTo>
                <a:lnTo>
                  <a:pt x="2694509" y="236166"/>
                </a:lnTo>
                <a:lnTo>
                  <a:pt x="2564208" y="230955"/>
                </a:lnTo>
                <a:lnTo>
                  <a:pt x="2436649" y="226249"/>
                </a:lnTo>
                <a:lnTo>
                  <a:pt x="2187703" y="212969"/>
                </a:lnTo>
                <a:lnTo>
                  <a:pt x="1949045" y="198850"/>
                </a:lnTo>
                <a:lnTo>
                  <a:pt x="1719988" y="184058"/>
                </a:lnTo>
                <a:lnTo>
                  <a:pt x="1503275" y="167753"/>
                </a:lnTo>
                <a:lnTo>
                  <a:pt x="1296163" y="150776"/>
                </a:lnTo>
                <a:lnTo>
                  <a:pt x="1104139" y="132455"/>
                </a:lnTo>
                <a:lnTo>
                  <a:pt x="923774" y="114469"/>
                </a:lnTo>
                <a:lnTo>
                  <a:pt x="757810" y="96484"/>
                </a:lnTo>
                <a:lnTo>
                  <a:pt x="605563" y="79507"/>
                </a:lnTo>
                <a:lnTo>
                  <a:pt x="470460" y="63370"/>
                </a:lnTo>
                <a:lnTo>
                  <a:pt x="348388" y="48074"/>
                </a:lnTo>
                <a:lnTo>
                  <a:pt x="245518" y="35299"/>
                </a:lnTo>
                <a:lnTo>
                  <a:pt x="159107" y="23197"/>
                </a:lnTo>
                <a:lnTo>
                  <a:pt x="40463" y="5883"/>
                </a:lnTo>
                <a:lnTo>
                  <a:pt x="1" y="0"/>
                </a:lnTo>
                <a:lnTo>
                  <a:pt x="1" y="905354"/>
                </a:lnTo>
                <a:lnTo>
                  <a:pt x="0" y="905354"/>
                </a:lnTo>
                <a:lnTo>
                  <a:pt x="0" y="6995918"/>
                </a:lnTo>
                <a:lnTo>
                  <a:pt x="6858000" y="6995918"/>
                </a:lnTo>
                <a:lnTo>
                  <a:pt x="6858000" y="134471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997" y="1248696"/>
            <a:ext cx="5621584" cy="436060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We as leaders </a:t>
            </a:r>
            <a:r>
              <a:rPr lang="en-US" sz="5000" dirty="0">
                <a:solidFill>
                  <a:schemeClr val="bg2"/>
                </a:solidFill>
              </a:rPr>
              <a:t>should</a:t>
            </a:r>
            <a:r>
              <a:rPr lang="en-US" sz="5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gear our efforts towards </a:t>
            </a:r>
            <a:r>
              <a:rPr lang="en-US" sz="5000" b="1" i="0" u="sng" kern="120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RESULTS</a:t>
            </a:r>
            <a:r>
              <a:rPr lang="en-US" sz="5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, not </a:t>
            </a:r>
            <a:r>
              <a:rPr lang="en-US" sz="5000" b="1" i="0" u="sng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WORK</a:t>
            </a:r>
            <a:r>
              <a:rPr lang="en-US" sz="5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.</a:t>
            </a:r>
            <a:r>
              <a:rPr lang="en-US" sz="1200" b="0" i="0" kern="12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*</a:t>
            </a:r>
            <a:r>
              <a:rPr lang="en-US" sz="5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5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endParaRPr lang="en-US" sz="5000" b="0" i="0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5D2077-D12E-DF47-AB3B-358338CFB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67547" y="5892192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b="0" i="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27</a:t>
            </a:fld>
            <a:endParaRPr lang="en-US" b="0" i="0" kern="120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013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E0AB6B-A157-F947-9DAE-01F5FF843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763520"/>
            <a:ext cx="10087427" cy="34848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If someone with a lower rank than you can perform the same task with a 90% or more acceptability rate, then we should delegate that job.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94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4322390-8B58-46BE-88EB-D9FD30C0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unlit desk">
            <a:extLst>
              <a:ext uri="{FF2B5EF4-FFF2-40B4-BE49-F238E27FC236}">
                <a16:creationId xmlns:a16="http://schemas.microsoft.com/office/drawing/2014/main" id="{B157596A-0A96-4C72-9571-6EA9F159DF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0000"/>
          </a:blip>
          <a:srcRect t="2122" b="1360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3099FD-56F1-1E41-9381-930775BD0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8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>
                <a:solidFill>
                  <a:schemeClr val="tx1"/>
                </a:solidFill>
              </a:rPr>
              <a:t>What are the major reasons for our inefficient use of time at work? </a:t>
            </a:r>
            <a:br>
              <a:rPr lang="en-US" sz="4500">
                <a:solidFill>
                  <a:schemeClr val="tx1"/>
                </a:solidFill>
              </a:rPr>
            </a:br>
            <a:br>
              <a:rPr lang="en-US" sz="4500">
                <a:solidFill>
                  <a:schemeClr val="tx1"/>
                </a:solidFill>
              </a:rPr>
            </a:br>
            <a:r>
              <a:rPr lang="en-US" sz="4500">
                <a:solidFill>
                  <a:schemeClr val="tx1"/>
                </a:solidFill>
              </a:rPr>
              <a:t>Text to 757-675-5922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996F30-0462-5F48-A5EB-99F4762EB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chemeClr val="tx1"/>
                </a:solidFill>
              </a:rPr>
              <a:pPr defTabSz="914400">
                <a:spcAft>
                  <a:spcPts val="600"/>
                </a:spcAft>
              </a:pPr>
              <a:t>29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21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DBD87D-939C-41BF-82B2-FF5D06078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1"/>
          <a:stretch/>
        </p:blipFill>
        <p:spPr>
          <a:xfrm>
            <a:off x="-914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329684-7521-654F-8624-4EDE4A747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2" y="693684"/>
            <a:ext cx="12188951" cy="6857990"/>
          </a:xfrm>
        </p:spPr>
        <p:txBody>
          <a:bodyPr anchor="t">
            <a:normAutofit/>
          </a:bodyPr>
          <a:lstStyle/>
          <a:p>
            <a:pPr algn="ctr"/>
            <a:br>
              <a:rPr lang="en-US" sz="5400" dirty="0"/>
            </a:br>
            <a:br>
              <a:rPr lang="en-US" sz="5400" dirty="0"/>
            </a:br>
            <a:br>
              <a:rPr lang="en-US" dirty="0"/>
            </a:br>
            <a:endParaRPr lang="en-US" sz="11500" dirty="0">
              <a:solidFill>
                <a:schemeClr val="bg1"/>
              </a:solidFill>
            </a:endParaRP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2E1154C-84C7-EA49-B08F-86B94F9E2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74" y="0"/>
            <a:ext cx="11494851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A6129D-074E-8746-B982-C312B14BD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208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11CBDB-FB41-2E4D-B1BD-D6397F7FF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30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en-US" sz="3900">
                <a:solidFill>
                  <a:srgbClr val="FFFFFF"/>
                </a:solidFill>
              </a:rPr>
              <a:t>The Major reasons for our inefficient use of time at work are as followed:</a:t>
            </a:r>
            <a:br>
              <a:rPr lang="en-US" sz="3900">
                <a:solidFill>
                  <a:srgbClr val="FFFFFF"/>
                </a:solidFill>
              </a:rPr>
            </a:br>
            <a:endParaRPr lang="en-US" sz="39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/>
              <a:t>1) Telephone interruptions </a:t>
            </a:r>
          </a:p>
          <a:p>
            <a:pPr>
              <a:lnSpc>
                <a:spcPct val="90000"/>
              </a:lnSpc>
            </a:pPr>
            <a:r>
              <a:rPr lang="en-US" sz="1600"/>
              <a:t>2) Drop-in visitors </a:t>
            </a:r>
          </a:p>
          <a:p>
            <a:pPr>
              <a:lnSpc>
                <a:spcPct val="90000"/>
              </a:lnSpc>
            </a:pPr>
            <a:r>
              <a:rPr lang="en-US" sz="1600"/>
              <a:t>3) Meetings (Scheduled or Unscheduled) </a:t>
            </a:r>
          </a:p>
          <a:p>
            <a:pPr>
              <a:lnSpc>
                <a:spcPct val="90000"/>
              </a:lnSpc>
            </a:pPr>
            <a:r>
              <a:rPr lang="en-US" sz="1600"/>
              <a:t>4) Crisis </a:t>
            </a:r>
          </a:p>
          <a:p>
            <a:pPr>
              <a:lnSpc>
                <a:spcPct val="90000"/>
              </a:lnSpc>
            </a:pPr>
            <a:r>
              <a:rPr lang="en-US" sz="1600"/>
              <a:t>5) Lack of Objectives </a:t>
            </a:r>
          </a:p>
          <a:p>
            <a:pPr>
              <a:lnSpc>
                <a:spcPct val="90000"/>
              </a:lnSpc>
            </a:pPr>
            <a:r>
              <a:rPr lang="en-US" sz="1600"/>
              <a:t>6) Cluttered Desk and personal disorganization </a:t>
            </a:r>
          </a:p>
          <a:p>
            <a:pPr>
              <a:lnSpc>
                <a:spcPct val="90000"/>
              </a:lnSpc>
            </a:pPr>
            <a:r>
              <a:rPr lang="en-US" sz="1600"/>
              <a:t>7) Ineffective delegation</a:t>
            </a:r>
          </a:p>
          <a:p>
            <a:pPr>
              <a:lnSpc>
                <a:spcPct val="90000"/>
              </a:lnSpc>
            </a:pPr>
            <a:r>
              <a:rPr lang="en-US" sz="1600"/>
              <a:t>8) Too much work attempted at once and unrealistic time estimates</a:t>
            </a:r>
          </a:p>
          <a:p>
            <a:pPr>
              <a:lnSpc>
                <a:spcPct val="90000"/>
              </a:lnSpc>
            </a:pPr>
            <a:r>
              <a:rPr lang="en-US" sz="1600"/>
              <a:t>9) Lack of or unclear communications/instructions </a:t>
            </a:r>
          </a:p>
          <a:p>
            <a:pPr>
              <a:lnSpc>
                <a:spcPct val="90000"/>
              </a:lnSpc>
            </a:pPr>
            <a:r>
              <a:rPr lang="en-US" sz="1600"/>
              <a:t>10) Inadequate, inaccurate, or delayed information </a:t>
            </a:r>
          </a:p>
          <a:p>
            <a:pPr>
              <a:lnSpc>
                <a:spcPct val="90000"/>
              </a:lnSpc>
            </a:pPr>
            <a:r>
              <a:rPr lang="en-US" sz="1600"/>
              <a:t>11) Indecision and Procrastination </a:t>
            </a:r>
          </a:p>
          <a:p>
            <a:pPr>
              <a:lnSpc>
                <a:spcPct val="90000"/>
              </a:lnSpc>
            </a:pPr>
            <a:r>
              <a:rPr lang="en-US" sz="1600"/>
              <a:t>12) Confused responsibility and authority </a:t>
            </a:r>
          </a:p>
        </p:txBody>
      </p:sp>
    </p:spTree>
    <p:extLst>
      <p:ext uri="{BB962C8B-B14F-4D97-AF65-F5344CB8AC3E}">
        <p14:creationId xmlns:p14="http://schemas.microsoft.com/office/powerpoint/2010/main" val="4074072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D5F0B-6C2A-BD4F-9214-39326B29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13) Inability to say “No”. </a:t>
            </a:r>
          </a:p>
          <a:p>
            <a:pPr>
              <a:lnSpc>
                <a:spcPct val="90000"/>
              </a:lnSpc>
            </a:pPr>
            <a:r>
              <a:rPr lang="en-US"/>
              <a:t>14) Lack of self-discipline </a:t>
            </a:r>
          </a:p>
          <a:p>
            <a:pPr>
              <a:lnSpc>
                <a:spcPct val="90000"/>
              </a:lnSpc>
            </a:pPr>
            <a:r>
              <a:rPr lang="en-US"/>
              <a:t>15) Not knowing what to do with paper clutter. </a:t>
            </a:r>
          </a:p>
          <a:p>
            <a:pPr>
              <a:lnSpc>
                <a:spcPct val="90000"/>
              </a:lnSpc>
            </a:pPr>
            <a:r>
              <a:rPr lang="en-US" b="1"/>
              <a:t>There are only four things you can do with paper:</a:t>
            </a:r>
          </a:p>
          <a:p>
            <a:pPr>
              <a:lnSpc>
                <a:spcPct val="90000"/>
              </a:lnSpc>
            </a:pPr>
            <a:r>
              <a:rPr lang="en-US"/>
              <a:t>A) Toss it</a:t>
            </a:r>
          </a:p>
          <a:p>
            <a:pPr>
              <a:lnSpc>
                <a:spcPct val="90000"/>
              </a:lnSpc>
            </a:pPr>
            <a:r>
              <a:rPr lang="en-US"/>
              <a:t>B) Refer it (Pass it on to someone else . . . delegate)</a:t>
            </a:r>
          </a:p>
          <a:p>
            <a:pPr>
              <a:lnSpc>
                <a:spcPct val="90000"/>
              </a:lnSpc>
            </a:pPr>
            <a:r>
              <a:rPr lang="en-US"/>
              <a:t>C) Act on it</a:t>
            </a:r>
          </a:p>
          <a:p>
            <a:pPr>
              <a:lnSpc>
                <a:spcPct val="90000"/>
              </a:lnSpc>
            </a:pPr>
            <a:r>
              <a:rPr lang="en-US"/>
              <a:t>D) File</a:t>
            </a:r>
          </a:p>
          <a:p>
            <a:pPr>
              <a:lnSpc>
                <a:spcPct val="90000"/>
              </a:lnSpc>
            </a:pPr>
            <a:r>
              <a:rPr lang="en-US"/>
              <a:t>16) Proper triaging of emails</a:t>
            </a:r>
          </a:p>
          <a:p>
            <a:pPr marL="0" indent="0">
              <a:lnSpc>
                <a:spcPct val="90000"/>
              </a:lnSpc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583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47F1B4-B831-4277-8AB0-32767F7EB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80CFA21-AB7C-4BEB-9BFF-05764FBBF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F7E335-851A-4CAE-B09F-E657819D46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82D47D-497E-B548-9C6D-5A165A7DE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0B541F0-7F6E-402E-84D8-CF96EACA5F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" y="1762067"/>
            <a:ext cx="12192418" cy="5095933"/>
          </a:xfrm>
          <a:custGeom>
            <a:avLst/>
            <a:gdLst>
              <a:gd name="connsiteX0" fmla="*/ 1 w 12192418"/>
              <a:gd name="connsiteY0" fmla="*/ 0 h 5095933"/>
              <a:gd name="connsiteX1" fmla="*/ 71932 w 12192418"/>
              <a:gd name="connsiteY1" fmla="*/ 12261 h 5095933"/>
              <a:gd name="connsiteX2" fmla="*/ 282849 w 12192418"/>
              <a:gd name="connsiteY2" fmla="*/ 48343 h 5095933"/>
              <a:gd name="connsiteX3" fmla="*/ 436464 w 12192418"/>
              <a:gd name="connsiteY3" fmla="*/ 73565 h 5095933"/>
              <a:gd name="connsiteX4" fmla="*/ 619339 w 12192418"/>
              <a:gd name="connsiteY4" fmla="*/ 100188 h 5095933"/>
              <a:gd name="connsiteX5" fmla="*/ 836351 w 12192418"/>
              <a:gd name="connsiteY5" fmla="*/ 132066 h 5095933"/>
              <a:gd name="connsiteX6" fmla="*/ 1076528 w 12192418"/>
              <a:gd name="connsiteY6" fmla="*/ 165696 h 5095933"/>
              <a:gd name="connsiteX7" fmla="*/ 1347184 w 12192418"/>
              <a:gd name="connsiteY7" fmla="*/ 201077 h 5095933"/>
              <a:gd name="connsiteX8" fmla="*/ 1642223 w 12192418"/>
              <a:gd name="connsiteY8" fmla="*/ 238560 h 5095933"/>
              <a:gd name="connsiteX9" fmla="*/ 1962864 w 12192418"/>
              <a:gd name="connsiteY9" fmla="*/ 276043 h 5095933"/>
              <a:gd name="connsiteX10" fmla="*/ 2304232 w 12192418"/>
              <a:gd name="connsiteY10" fmla="*/ 314227 h 5095933"/>
              <a:gd name="connsiteX11" fmla="*/ 2672421 w 12192418"/>
              <a:gd name="connsiteY11" fmla="*/ 349608 h 5095933"/>
              <a:gd name="connsiteX12" fmla="*/ 3057678 w 12192418"/>
              <a:gd name="connsiteY12" fmla="*/ 383588 h 5095933"/>
              <a:gd name="connsiteX13" fmla="*/ 3464881 w 12192418"/>
              <a:gd name="connsiteY13" fmla="*/ 414415 h 5095933"/>
              <a:gd name="connsiteX14" fmla="*/ 3889152 w 12192418"/>
              <a:gd name="connsiteY14" fmla="*/ 443841 h 5095933"/>
              <a:gd name="connsiteX15" fmla="*/ 4331710 w 12192418"/>
              <a:gd name="connsiteY15" fmla="*/ 471515 h 5095933"/>
              <a:gd name="connsiteX16" fmla="*/ 4558476 w 12192418"/>
              <a:gd name="connsiteY16" fmla="*/ 481324 h 5095933"/>
              <a:gd name="connsiteX17" fmla="*/ 4790118 w 12192418"/>
              <a:gd name="connsiteY17" fmla="*/ 492183 h 5095933"/>
              <a:gd name="connsiteX18" fmla="*/ 5025418 w 12192418"/>
              <a:gd name="connsiteY18" fmla="*/ 502342 h 5095933"/>
              <a:gd name="connsiteX19" fmla="*/ 5261937 w 12192418"/>
              <a:gd name="connsiteY19" fmla="*/ 508998 h 5095933"/>
              <a:gd name="connsiteX20" fmla="*/ 5503332 w 12192418"/>
              <a:gd name="connsiteY20" fmla="*/ 514953 h 5095933"/>
              <a:gd name="connsiteX21" fmla="*/ 5747167 w 12192418"/>
              <a:gd name="connsiteY21" fmla="*/ 521259 h 5095933"/>
              <a:gd name="connsiteX22" fmla="*/ 5995877 w 12192418"/>
              <a:gd name="connsiteY22" fmla="*/ 525463 h 5095933"/>
              <a:gd name="connsiteX23" fmla="*/ 6247026 w 12192418"/>
              <a:gd name="connsiteY23" fmla="*/ 525463 h 5095933"/>
              <a:gd name="connsiteX24" fmla="*/ 6500613 w 12192418"/>
              <a:gd name="connsiteY24" fmla="*/ 527565 h 5095933"/>
              <a:gd name="connsiteX25" fmla="*/ 6756639 w 12192418"/>
              <a:gd name="connsiteY25" fmla="*/ 525463 h 5095933"/>
              <a:gd name="connsiteX26" fmla="*/ 7016322 w 12192418"/>
              <a:gd name="connsiteY26" fmla="*/ 521259 h 5095933"/>
              <a:gd name="connsiteX27" fmla="*/ 7276005 w 12192418"/>
              <a:gd name="connsiteY27" fmla="*/ 517406 h 5095933"/>
              <a:gd name="connsiteX28" fmla="*/ 7539345 w 12192418"/>
              <a:gd name="connsiteY28" fmla="*/ 508998 h 5095933"/>
              <a:gd name="connsiteX29" fmla="*/ 7805124 w 12192418"/>
              <a:gd name="connsiteY29" fmla="*/ 500241 h 5095933"/>
              <a:gd name="connsiteX30" fmla="*/ 8070903 w 12192418"/>
              <a:gd name="connsiteY30" fmla="*/ 490082 h 5095933"/>
              <a:gd name="connsiteX31" fmla="*/ 8339121 w 12192418"/>
              <a:gd name="connsiteY31" fmla="*/ 475719 h 5095933"/>
              <a:gd name="connsiteX32" fmla="*/ 8609776 w 12192418"/>
              <a:gd name="connsiteY32" fmla="*/ 458554 h 5095933"/>
              <a:gd name="connsiteX33" fmla="*/ 8881651 w 12192418"/>
              <a:gd name="connsiteY33" fmla="*/ 442089 h 5095933"/>
              <a:gd name="connsiteX34" fmla="*/ 9153526 w 12192418"/>
              <a:gd name="connsiteY34" fmla="*/ 421071 h 5095933"/>
              <a:gd name="connsiteX35" fmla="*/ 9429058 w 12192418"/>
              <a:gd name="connsiteY35" fmla="*/ 395849 h 5095933"/>
              <a:gd name="connsiteX36" fmla="*/ 9700933 w 12192418"/>
              <a:gd name="connsiteY36" fmla="*/ 370626 h 5095933"/>
              <a:gd name="connsiteX37" fmla="*/ 9977684 w 12192418"/>
              <a:gd name="connsiteY37" fmla="*/ 341551 h 5095933"/>
              <a:gd name="connsiteX38" fmla="*/ 10255655 w 12192418"/>
              <a:gd name="connsiteY38" fmla="*/ 309673 h 5095933"/>
              <a:gd name="connsiteX39" fmla="*/ 10529968 w 12192418"/>
              <a:gd name="connsiteY39" fmla="*/ 276043 h 5095933"/>
              <a:gd name="connsiteX40" fmla="*/ 10807939 w 12192418"/>
              <a:gd name="connsiteY40" fmla="*/ 236809 h 5095933"/>
              <a:gd name="connsiteX41" fmla="*/ 11084690 w 12192418"/>
              <a:gd name="connsiteY41" fmla="*/ 194772 h 5095933"/>
              <a:gd name="connsiteX42" fmla="*/ 11362661 w 12192418"/>
              <a:gd name="connsiteY42" fmla="*/ 153085 h 5095933"/>
              <a:gd name="connsiteX43" fmla="*/ 11639412 w 12192418"/>
              <a:gd name="connsiteY43" fmla="*/ 104392 h 5095933"/>
              <a:gd name="connsiteX44" fmla="*/ 11914945 w 12192418"/>
              <a:gd name="connsiteY44" fmla="*/ 54648 h 5095933"/>
              <a:gd name="connsiteX45" fmla="*/ 12191696 w 12192418"/>
              <a:gd name="connsiteY45" fmla="*/ 2452 h 5095933"/>
              <a:gd name="connsiteX46" fmla="*/ 12191696 w 12192418"/>
              <a:gd name="connsiteY46" fmla="*/ 2109542 h 5095933"/>
              <a:gd name="connsiteX47" fmla="*/ 12191999 w 12192418"/>
              <a:gd name="connsiteY47" fmla="*/ 2109542 h 5095933"/>
              <a:gd name="connsiteX48" fmla="*/ 12191999 w 12192418"/>
              <a:gd name="connsiteY48" fmla="*/ 2802467 h 5095933"/>
              <a:gd name="connsiteX49" fmla="*/ 12192418 w 12192418"/>
              <a:gd name="connsiteY49" fmla="*/ 2802467 h 5095933"/>
              <a:gd name="connsiteX50" fmla="*/ 12192418 w 12192418"/>
              <a:gd name="connsiteY50" fmla="*/ 5095933 h 5095933"/>
              <a:gd name="connsiteX51" fmla="*/ 1 w 12192418"/>
              <a:gd name="connsiteY51" fmla="*/ 5095933 h 5095933"/>
              <a:gd name="connsiteX52" fmla="*/ 1 w 12192418"/>
              <a:gd name="connsiteY52" fmla="*/ 4074529 h 5095933"/>
              <a:gd name="connsiteX53" fmla="*/ 0 w 12192418"/>
              <a:gd name="connsiteY53" fmla="*/ 4074529 h 5095933"/>
              <a:gd name="connsiteX54" fmla="*/ 0 w 12192418"/>
              <a:gd name="connsiteY54" fmla="*/ 2109542 h 5095933"/>
              <a:gd name="connsiteX55" fmla="*/ 1 w 12192418"/>
              <a:gd name="connsiteY55" fmla="*/ 2109542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418" h="5095933">
                <a:moveTo>
                  <a:pt x="1" y="0"/>
                </a:moveTo>
                <a:lnTo>
                  <a:pt x="71932" y="12261"/>
                </a:lnTo>
                <a:lnTo>
                  <a:pt x="282849" y="48343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4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7"/>
                </a:lnTo>
                <a:lnTo>
                  <a:pt x="2672421" y="349608"/>
                </a:lnTo>
                <a:lnTo>
                  <a:pt x="3057678" y="383588"/>
                </a:lnTo>
                <a:lnTo>
                  <a:pt x="3464881" y="414415"/>
                </a:lnTo>
                <a:lnTo>
                  <a:pt x="3889152" y="443841"/>
                </a:lnTo>
                <a:lnTo>
                  <a:pt x="4331710" y="471515"/>
                </a:lnTo>
                <a:lnTo>
                  <a:pt x="4558476" y="481324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7" y="521259"/>
                </a:lnTo>
                <a:lnTo>
                  <a:pt x="5995877" y="525463"/>
                </a:lnTo>
                <a:lnTo>
                  <a:pt x="6247026" y="525463"/>
                </a:lnTo>
                <a:lnTo>
                  <a:pt x="6500613" y="527565"/>
                </a:lnTo>
                <a:lnTo>
                  <a:pt x="6756639" y="525463"/>
                </a:lnTo>
                <a:lnTo>
                  <a:pt x="7016322" y="521259"/>
                </a:lnTo>
                <a:lnTo>
                  <a:pt x="7276005" y="517406"/>
                </a:lnTo>
                <a:lnTo>
                  <a:pt x="7539345" y="508998"/>
                </a:lnTo>
                <a:lnTo>
                  <a:pt x="7805124" y="500241"/>
                </a:lnTo>
                <a:lnTo>
                  <a:pt x="8070903" y="490082"/>
                </a:lnTo>
                <a:lnTo>
                  <a:pt x="8339121" y="475719"/>
                </a:lnTo>
                <a:lnTo>
                  <a:pt x="8609776" y="458554"/>
                </a:lnTo>
                <a:lnTo>
                  <a:pt x="8881651" y="442089"/>
                </a:lnTo>
                <a:lnTo>
                  <a:pt x="9153526" y="421071"/>
                </a:lnTo>
                <a:lnTo>
                  <a:pt x="9429058" y="395849"/>
                </a:lnTo>
                <a:lnTo>
                  <a:pt x="9700933" y="370626"/>
                </a:lnTo>
                <a:lnTo>
                  <a:pt x="9977684" y="341551"/>
                </a:lnTo>
                <a:lnTo>
                  <a:pt x="10255655" y="309673"/>
                </a:lnTo>
                <a:lnTo>
                  <a:pt x="10529968" y="276043"/>
                </a:lnTo>
                <a:lnTo>
                  <a:pt x="10807939" y="236809"/>
                </a:lnTo>
                <a:lnTo>
                  <a:pt x="11084690" y="194772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109542"/>
                </a:lnTo>
                <a:lnTo>
                  <a:pt x="12191999" y="2109542"/>
                </a:lnTo>
                <a:lnTo>
                  <a:pt x="12191999" y="2802467"/>
                </a:lnTo>
                <a:lnTo>
                  <a:pt x="12192418" y="2802467"/>
                </a:lnTo>
                <a:lnTo>
                  <a:pt x="12192418" y="5095933"/>
                </a:lnTo>
                <a:lnTo>
                  <a:pt x="1" y="5095933"/>
                </a:lnTo>
                <a:lnTo>
                  <a:pt x="1" y="4074529"/>
                </a:lnTo>
                <a:lnTo>
                  <a:pt x="0" y="4074529"/>
                </a:lnTo>
                <a:lnTo>
                  <a:pt x="0" y="2109542"/>
                </a:lnTo>
                <a:lnTo>
                  <a:pt x="1" y="210954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46387112-0977-4A76-8743-926684AE73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7399876"/>
              </p:ext>
            </p:extLst>
          </p:nvPr>
        </p:nvGraphicFramePr>
        <p:xfrm>
          <a:off x="648930" y="2810256"/>
          <a:ext cx="10895370" cy="340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3953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ailroad tracks intersecting">
            <a:extLst>
              <a:ext uri="{FF2B5EF4-FFF2-40B4-BE49-F238E27FC236}">
                <a16:creationId xmlns:a16="http://schemas.microsoft.com/office/drawing/2014/main" id="{C14734C1-9F37-4B96-8AAD-CBA9F35DB9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97" r="12688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38256-B681-0146-AF96-C5B4D356C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33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119" y="1438729"/>
            <a:ext cx="6133350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i="1" dirty="0"/>
              <a:t>“You don’t make decisions because they’re easy; you don’t make decisions because they’re cheap; you don’t make decisions because they’re popular; </a:t>
            </a:r>
            <a:r>
              <a:rPr lang="en-US" sz="2800" b="1" i="1" dirty="0"/>
              <a:t>you make decisions because they’re right.</a:t>
            </a:r>
            <a:r>
              <a:rPr lang="en-US" sz="2800" i="1" dirty="0"/>
              <a:t>” 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				   – Theodore Hesburgh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630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314A2-94EC-F04F-9248-7A90E719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612" y="2567593"/>
            <a:ext cx="8946541" cy="34848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A) Seek out wise counsel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B) Look for patterns in the guidance we are given.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C) Ensure our decisions are legally sound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D) Ensure our decisions are ethically sound.</a:t>
            </a:r>
          </a:p>
          <a:p>
            <a:pPr lvl="1">
              <a:lnSpc>
                <a:spcPct val="90000"/>
              </a:lnSpc>
            </a:pPr>
            <a:r>
              <a:rPr lang="en-US" sz="2200" b="1" i="1" dirty="0"/>
              <a:t>“Relativity applies to Physics, not Ethics”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E) Ensure our decisions give us peace?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F) Examine the downside of our decisions? </a:t>
            </a:r>
            <a:r>
              <a:rPr lang="en-US" sz="1300" dirty="0">
                <a:solidFill>
                  <a:srgbClr val="7030A0"/>
                </a:solidFill>
              </a:rPr>
              <a:t>*</a:t>
            </a:r>
            <a:endParaRPr lang="en-US" sz="1300" dirty="0"/>
          </a:p>
          <a:p>
            <a:pPr lvl="1">
              <a:lnSpc>
                <a:spcPct val="90000"/>
              </a:lnSpc>
            </a:pPr>
            <a:r>
              <a:rPr lang="en-US" sz="2200" i="1" dirty="0"/>
              <a:t>1. Can we live with our decision if things go sideways?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G) Does the decision match our gifts and our abilities? 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B43D52-6BD6-4C4F-B402-157269C7BA15}"/>
              </a:ext>
            </a:extLst>
          </p:cNvPr>
          <p:cNvSpPr txBox="1"/>
          <p:nvPr/>
        </p:nvSpPr>
        <p:spPr>
          <a:xfrm>
            <a:off x="491442" y="1241500"/>
            <a:ext cx="11487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Guidelines to Consider for Making Right Decisions: </a:t>
            </a: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81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1DC4C-D5F8-5049-9C66-560E9B62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41B8B13-A708-48B7-939B-61A4B0C0B6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22195"/>
              </p:ext>
            </p:extLst>
          </p:nvPr>
        </p:nvGraphicFramePr>
        <p:xfrm>
          <a:off x="2419350" y="547687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05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C1DC4C-D5F8-5049-9C66-560E9B623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41B8B13-A708-48B7-939B-61A4B0C0B6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6576186"/>
              </p:ext>
            </p:extLst>
          </p:nvPr>
        </p:nvGraphicFramePr>
        <p:xfrm>
          <a:off x="2847975" y="1300655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2908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704" y="1063416"/>
            <a:ext cx="9404723" cy="1400530"/>
          </a:xfrm>
        </p:spPr>
        <p:txBody>
          <a:bodyPr/>
          <a:lstStyle/>
          <a:p>
            <a:pPr algn="ctr"/>
            <a:r>
              <a:rPr lang="en-US" sz="5400" b="1" dirty="0">
                <a:highlight>
                  <a:srgbClr val="FF0000"/>
                </a:highlight>
              </a:rPr>
              <a:t>DWOW!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4214922" cy="4195481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D</a:t>
            </a:r>
            <a:r>
              <a:rPr lang="en-US" sz="3600" dirty="0"/>
              <a:t>o</a:t>
            </a:r>
          </a:p>
          <a:p>
            <a:r>
              <a:rPr lang="en-US" sz="3600" b="1" u="sng" dirty="0"/>
              <a:t>W</a:t>
            </a:r>
            <a:r>
              <a:rPr lang="en-US" sz="3600" dirty="0"/>
              <a:t>hat</a:t>
            </a:r>
          </a:p>
          <a:p>
            <a:r>
              <a:rPr lang="en-US" sz="3600" b="1" u="sng" dirty="0"/>
              <a:t>O</a:t>
            </a:r>
            <a:r>
              <a:rPr lang="en-US" sz="3600" dirty="0"/>
              <a:t>thers</a:t>
            </a:r>
          </a:p>
          <a:p>
            <a:r>
              <a:rPr lang="en-US" sz="3600" b="1" u="sng" dirty="0"/>
              <a:t>W</a:t>
            </a:r>
            <a:r>
              <a:rPr lang="en-US" sz="3600" dirty="0"/>
              <a:t>on’t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B3D20D-97BC-B945-8F0E-B791A3C07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  <p:pic>
        <p:nvPicPr>
          <p:cNvPr id="6" name="Picture 5" descr="A picture containing person, standing, indoor&#10;&#10;Description automatically generated">
            <a:extLst>
              <a:ext uri="{FF2B5EF4-FFF2-40B4-BE49-F238E27FC236}">
                <a16:creationId xmlns:a16="http://schemas.microsoft.com/office/drawing/2014/main" id="{8BDB7604-48B8-C24E-8574-AC9A9A87B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675" y="1907775"/>
            <a:ext cx="1708567" cy="4950225"/>
          </a:xfrm>
          <a:prstGeom prst="rect">
            <a:avLst/>
          </a:prstGeom>
        </p:spPr>
      </p:pic>
      <p:pic>
        <p:nvPicPr>
          <p:cNvPr id="8" name="Picture 7" descr="A picture containing outdoor, hay, aerie&#10;&#10;Description automatically generated">
            <a:extLst>
              <a:ext uri="{FF2B5EF4-FFF2-40B4-BE49-F238E27FC236}">
                <a16:creationId xmlns:a16="http://schemas.microsoft.com/office/drawing/2014/main" id="{9C336A61-7B92-814A-B13A-21AD0B304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512" y="1929017"/>
            <a:ext cx="3703075" cy="493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870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9787B81-C7DF-412B-A405-EF4454012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rge skydiving group mid-air">
            <a:extLst>
              <a:ext uri="{FF2B5EF4-FFF2-40B4-BE49-F238E27FC236}">
                <a16:creationId xmlns:a16="http://schemas.microsoft.com/office/drawing/2014/main" id="{12CDA960-6C2D-4235-80CD-B85D41D384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1570" b="3844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03AFD-3726-7949-92B2-C7B795FF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286" y="2536394"/>
            <a:ext cx="10087427" cy="2077647"/>
          </a:xfrm>
        </p:spPr>
        <p:txBody>
          <a:bodyPr>
            <a:normAutofit/>
          </a:bodyPr>
          <a:lstStyle/>
          <a:p>
            <a:r>
              <a:rPr lang="en-US" sz="3600" dirty="0"/>
              <a:t>Discipline is the means to getting what you really want even when you don’t want to do the things necessary to get it.</a:t>
            </a:r>
            <a:r>
              <a:rPr lang="en-US" sz="1200" dirty="0">
                <a:solidFill>
                  <a:srgbClr val="7030A0"/>
                </a:solidFill>
              </a:rPr>
              <a:t>*</a:t>
            </a:r>
            <a:endParaRPr lang="en-US" sz="12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23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6D11-75AF-A04A-84AB-58A7B362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1063416"/>
            <a:ext cx="9404723" cy="1400530"/>
          </a:xfrm>
        </p:spPr>
        <p:txBody>
          <a:bodyPr/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Two types of pain in life: </a:t>
            </a:r>
            <a:br>
              <a:rPr lang="en-US" b="1" u="sng" dirty="0">
                <a:solidFill>
                  <a:schemeClr val="tx1"/>
                </a:solidFill>
              </a:rPr>
            </a:br>
            <a:endParaRPr lang="en-US" b="1" u="sng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23411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err="1"/>
              <a:t>i</a:t>
            </a:r>
            <a:r>
              <a:rPr lang="en-US" sz="3200" dirty="0"/>
              <a:t>. The pain of </a:t>
            </a:r>
            <a:r>
              <a:rPr lang="en-US" sz="3200" b="1" dirty="0"/>
              <a:t>self-discipline</a:t>
            </a:r>
            <a:r>
              <a:rPr lang="en-US" sz="3200" dirty="0"/>
              <a:t>:  eased by the reward of </a:t>
            </a:r>
            <a:r>
              <a:rPr lang="en-US" sz="3200" b="1" u="sng" dirty="0"/>
              <a:t>daily progress</a:t>
            </a:r>
            <a:r>
              <a:rPr lang="en-US" sz="3200" dirty="0"/>
              <a:t>. </a:t>
            </a:r>
          </a:p>
          <a:p>
            <a:pPr marL="0" indent="0">
              <a:buNone/>
            </a:pPr>
            <a:r>
              <a:rPr lang="en-US" sz="3200" dirty="0"/>
              <a:t> </a:t>
            </a:r>
            <a:r>
              <a:rPr lang="en-US" sz="3200" i="1" dirty="0"/>
              <a:t>(If you fail to partake in </a:t>
            </a:r>
            <a:r>
              <a:rPr lang="en-US" sz="3200" b="1" i="1" u="sng" dirty="0"/>
              <a:t>self-discipline</a:t>
            </a:r>
            <a:r>
              <a:rPr lang="en-US" sz="3200" i="1" dirty="0"/>
              <a:t>, you will partake in </a:t>
            </a:r>
            <a:r>
              <a:rPr lang="en-US" sz="3200" b="1" i="1" u="sng" dirty="0"/>
              <a:t>regret</a:t>
            </a:r>
            <a:r>
              <a:rPr lang="en-US" sz="3200" i="1" dirty="0"/>
              <a:t>.)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ii. The pain of </a:t>
            </a:r>
            <a:r>
              <a:rPr lang="en-US" sz="3200" b="1" u="sng" dirty="0"/>
              <a:t>regret</a:t>
            </a:r>
            <a:r>
              <a:rPr lang="en-US" sz="3200" dirty="0"/>
              <a:t>: increases with missed opportunities and age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A4E76-7302-F84D-B971-827497AC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489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DBD87D-939C-41BF-82B2-FF5D06078C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91"/>
          <a:stretch/>
        </p:blipFill>
        <p:spPr>
          <a:xfrm>
            <a:off x="-39005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329684-7521-654F-8624-4EDE4A747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2" y="693684"/>
            <a:ext cx="12188951" cy="6857990"/>
          </a:xfrm>
        </p:spPr>
        <p:txBody>
          <a:bodyPr anchor="t">
            <a:normAutofit/>
          </a:bodyPr>
          <a:lstStyle/>
          <a:p>
            <a:pPr algn="ctr"/>
            <a:br>
              <a:rPr lang="en-US" sz="5400"/>
            </a:br>
            <a:br>
              <a:rPr lang="en-US" sz="5400"/>
            </a:br>
            <a:br>
              <a:rPr lang="en-US"/>
            </a:br>
            <a:endParaRPr lang="en-US" sz="11500" dirty="0">
              <a:solidFill>
                <a:schemeClr val="bg1"/>
              </a:solidFill>
            </a:endParaRPr>
          </a:p>
        </p:txBody>
      </p:sp>
      <p:pic>
        <p:nvPicPr>
          <p:cNvPr id="4" name="Picture 3" descr="A person standing in front of a flat screen television&#10;&#10;Description automatically generated">
            <a:extLst>
              <a:ext uri="{FF2B5EF4-FFF2-40B4-BE49-F238E27FC236}">
                <a16:creationId xmlns:a16="http://schemas.microsoft.com/office/drawing/2014/main" id="{BF6B94AF-E88F-B94C-A977-2AE2ACE56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200775" cy="305946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A798F80-ED1A-A044-B497-3D329A28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863C5EEF-F065-D240-997F-C42D94F1A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" y="3059460"/>
            <a:ext cx="6568004" cy="3798530"/>
          </a:xfrm>
          <a:prstGeom prst="rect">
            <a:avLst/>
          </a:prstGeom>
        </p:spPr>
      </p:pic>
      <p:pic>
        <p:nvPicPr>
          <p:cNvPr id="8" name="Picture 7" descr="A picture containing person, outdoor, player&#10;&#10;Description automatically generated">
            <a:extLst>
              <a:ext uri="{FF2B5EF4-FFF2-40B4-BE49-F238E27FC236}">
                <a16:creationId xmlns:a16="http://schemas.microsoft.com/office/drawing/2014/main" id="{9EB68228-7A33-834F-BE72-A5D2680FE6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922" y="0"/>
            <a:ext cx="3195503" cy="4253325"/>
          </a:xfrm>
          <a:prstGeom prst="rect">
            <a:avLst/>
          </a:prstGeom>
        </p:spPr>
      </p:pic>
      <p:pic>
        <p:nvPicPr>
          <p:cNvPr id="10" name="Picture 9" descr="A picture containing text, person, person&#10;&#10;Description automatically generated">
            <a:extLst>
              <a:ext uri="{FF2B5EF4-FFF2-40B4-BE49-F238E27FC236}">
                <a16:creationId xmlns:a16="http://schemas.microsoft.com/office/drawing/2014/main" id="{A92A8598-BDE2-A74D-9865-F59C437E8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2573" y="2650222"/>
            <a:ext cx="2669564" cy="42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498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E78424C-6FD0-41F8-9CAA-5DC19C42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D136760-57DC-4301-8BEA-B71AD2D13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61310" y="0"/>
            <a:ext cx="8030690" cy="6858000"/>
          </a:xfrm>
          <a:custGeom>
            <a:avLst/>
            <a:gdLst>
              <a:gd name="connsiteX0" fmla="*/ 1176 w 8030690"/>
              <a:gd name="connsiteY0" fmla="*/ 0 h 6858000"/>
              <a:gd name="connsiteX1" fmla="*/ 1344715 w 8030690"/>
              <a:gd name="connsiteY1" fmla="*/ 0 h 6858000"/>
              <a:gd name="connsiteX2" fmla="*/ 1344715 w 8030690"/>
              <a:gd name="connsiteY2" fmla="*/ 0 h 6858000"/>
              <a:gd name="connsiteX3" fmla="*/ 8030690 w 8030690"/>
              <a:gd name="connsiteY3" fmla="*/ 0 h 6858000"/>
              <a:gd name="connsiteX4" fmla="*/ 8030690 w 8030690"/>
              <a:gd name="connsiteY4" fmla="*/ 6858000 h 6858000"/>
              <a:gd name="connsiteX5" fmla="*/ 477746 w 8030690"/>
              <a:gd name="connsiteY5" fmla="*/ 6858000 h 6858000"/>
              <a:gd name="connsiteX6" fmla="*/ 477746 w 8030690"/>
              <a:gd name="connsiteY6" fmla="*/ 6858000 h 6858000"/>
              <a:gd name="connsiteX7" fmla="*/ 0 w 8030690"/>
              <a:gd name="connsiteY7" fmla="*/ 6858000 h 6858000"/>
              <a:gd name="connsiteX8" fmla="*/ 5883 w 8030690"/>
              <a:gd name="connsiteY8" fmla="*/ 6817538 h 6858000"/>
              <a:gd name="connsiteX9" fmla="*/ 23196 w 8030690"/>
              <a:gd name="connsiteY9" fmla="*/ 6698894 h 6858000"/>
              <a:gd name="connsiteX10" fmla="*/ 35298 w 8030690"/>
              <a:gd name="connsiteY10" fmla="*/ 6612483 h 6858000"/>
              <a:gd name="connsiteX11" fmla="*/ 48073 w 8030690"/>
              <a:gd name="connsiteY11" fmla="*/ 6509613 h 6858000"/>
              <a:gd name="connsiteX12" fmla="*/ 63369 w 8030690"/>
              <a:gd name="connsiteY12" fmla="*/ 6387541 h 6858000"/>
              <a:gd name="connsiteX13" fmla="*/ 79506 w 8030690"/>
              <a:gd name="connsiteY13" fmla="*/ 6252438 h 6858000"/>
              <a:gd name="connsiteX14" fmla="*/ 96483 w 8030690"/>
              <a:gd name="connsiteY14" fmla="*/ 6100191 h 6858000"/>
              <a:gd name="connsiteX15" fmla="*/ 114468 w 8030690"/>
              <a:gd name="connsiteY15" fmla="*/ 5934227 h 6858000"/>
              <a:gd name="connsiteX16" fmla="*/ 132454 w 8030690"/>
              <a:gd name="connsiteY16" fmla="*/ 5753862 h 6858000"/>
              <a:gd name="connsiteX17" fmla="*/ 150775 w 8030690"/>
              <a:gd name="connsiteY17" fmla="*/ 5561838 h 6858000"/>
              <a:gd name="connsiteX18" fmla="*/ 167752 w 8030690"/>
              <a:gd name="connsiteY18" fmla="*/ 5354726 h 6858000"/>
              <a:gd name="connsiteX19" fmla="*/ 184057 w 8030690"/>
              <a:gd name="connsiteY19" fmla="*/ 5138013 h 6858000"/>
              <a:gd name="connsiteX20" fmla="*/ 198849 w 8030690"/>
              <a:gd name="connsiteY20" fmla="*/ 4908956 h 6858000"/>
              <a:gd name="connsiteX21" fmla="*/ 212968 w 8030690"/>
              <a:gd name="connsiteY21" fmla="*/ 4670298 h 6858000"/>
              <a:gd name="connsiteX22" fmla="*/ 226248 w 8030690"/>
              <a:gd name="connsiteY22" fmla="*/ 4421352 h 6858000"/>
              <a:gd name="connsiteX23" fmla="*/ 230954 w 8030690"/>
              <a:gd name="connsiteY23" fmla="*/ 4293793 h 6858000"/>
              <a:gd name="connsiteX24" fmla="*/ 236165 w 8030690"/>
              <a:gd name="connsiteY24" fmla="*/ 4163491 h 6858000"/>
              <a:gd name="connsiteX25" fmla="*/ 241039 w 8030690"/>
              <a:gd name="connsiteY25" fmla="*/ 4031132 h 6858000"/>
              <a:gd name="connsiteX26" fmla="*/ 244233 w 8030690"/>
              <a:gd name="connsiteY26" fmla="*/ 3898087 h 6858000"/>
              <a:gd name="connsiteX27" fmla="*/ 247091 w 8030690"/>
              <a:gd name="connsiteY27" fmla="*/ 3762298 h 6858000"/>
              <a:gd name="connsiteX28" fmla="*/ 250116 w 8030690"/>
              <a:gd name="connsiteY28" fmla="*/ 3625138 h 6858000"/>
              <a:gd name="connsiteX29" fmla="*/ 252133 w 8030690"/>
              <a:gd name="connsiteY29" fmla="*/ 3485235 h 6858000"/>
              <a:gd name="connsiteX30" fmla="*/ 252133 w 8030690"/>
              <a:gd name="connsiteY30" fmla="*/ 3343960 h 6858000"/>
              <a:gd name="connsiteX31" fmla="*/ 253142 w 8030690"/>
              <a:gd name="connsiteY31" fmla="*/ 3201314 h 6858000"/>
              <a:gd name="connsiteX32" fmla="*/ 252133 w 8030690"/>
              <a:gd name="connsiteY32" fmla="*/ 3057296 h 6858000"/>
              <a:gd name="connsiteX33" fmla="*/ 250116 w 8030690"/>
              <a:gd name="connsiteY33" fmla="*/ 2911221 h 6858000"/>
              <a:gd name="connsiteX34" fmla="*/ 248267 w 8030690"/>
              <a:gd name="connsiteY34" fmla="*/ 2765145 h 6858000"/>
              <a:gd name="connsiteX35" fmla="*/ 244233 w 8030690"/>
              <a:gd name="connsiteY35" fmla="*/ 2617013 h 6858000"/>
              <a:gd name="connsiteX36" fmla="*/ 240031 w 8030690"/>
              <a:gd name="connsiteY36" fmla="*/ 2467508 h 6858000"/>
              <a:gd name="connsiteX37" fmla="*/ 235156 w 8030690"/>
              <a:gd name="connsiteY37" fmla="*/ 2318004 h 6858000"/>
              <a:gd name="connsiteX38" fmla="*/ 228265 w 8030690"/>
              <a:gd name="connsiteY38" fmla="*/ 2167128 h 6858000"/>
              <a:gd name="connsiteX39" fmla="*/ 220028 w 8030690"/>
              <a:gd name="connsiteY39" fmla="*/ 2014880 h 6858000"/>
              <a:gd name="connsiteX40" fmla="*/ 212128 w 8030690"/>
              <a:gd name="connsiteY40" fmla="*/ 1861947 h 6858000"/>
              <a:gd name="connsiteX41" fmla="*/ 202043 w 8030690"/>
              <a:gd name="connsiteY41" fmla="*/ 1709013 h 6858000"/>
              <a:gd name="connsiteX42" fmla="*/ 189940 w 8030690"/>
              <a:gd name="connsiteY42" fmla="*/ 1554023 h 6858000"/>
              <a:gd name="connsiteX43" fmla="*/ 177838 w 8030690"/>
              <a:gd name="connsiteY43" fmla="*/ 1401089 h 6858000"/>
              <a:gd name="connsiteX44" fmla="*/ 163886 w 8030690"/>
              <a:gd name="connsiteY44" fmla="*/ 1245413 h 6858000"/>
              <a:gd name="connsiteX45" fmla="*/ 148590 w 8030690"/>
              <a:gd name="connsiteY45" fmla="*/ 1089050 h 6858000"/>
              <a:gd name="connsiteX46" fmla="*/ 132454 w 8030690"/>
              <a:gd name="connsiteY46" fmla="*/ 934745 h 6858000"/>
              <a:gd name="connsiteX47" fmla="*/ 113628 w 8030690"/>
              <a:gd name="connsiteY47" fmla="*/ 778383 h 6858000"/>
              <a:gd name="connsiteX48" fmla="*/ 93457 w 8030690"/>
              <a:gd name="connsiteY48" fmla="*/ 622706 h 6858000"/>
              <a:gd name="connsiteX49" fmla="*/ 73454 w 8030690"/>
              <a:gd name="connsiteY49" fmla="*/ 466344 h 6858000"/>
              <a:gd name="connsiteX50" fmla="*/ 50090 w 8030690"/>
              <a:gd name="connsiteY50" fmla="*/ 310667 h 6858000"/>
              <a:gd name="connsiteX51" fmla="*/ 26222 w 8030690"/>
              <a:gd name="connsiteY51" fmla="*/ 1556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8030690" h="6858000">
                <a:moveTo>
                  <a:pt x="1176" y="0"/>
                </a:moveTo>
                <a:lnTo>
                  <a:pt x="1344715" y="0"/>
                </a:lnTo>
                <a:lnTo>
                  <a:pt x="1344715" y="0"/>
                </a:lnTo>
                <a:lnTo>
                  <a:pt x="8030690" y="0"/>
                </a:lnTo>
                <a:lnTo>
                  <a:pt x="8030690" y="6858000"/>
                </a:lnTo>
                <a:lnTo>
                  <a:pt x="477746" y="6858000"/>
                </a:lnTo>
                <a:lnTo>
                  <a:pt x="477746" y="6858000"/>
                </a:lnTo>
                <a:lnTo>
                  <a:pt x="0" y="6858000"/>
                </a:lnTo>
                <a:lnTo>
                  <a:pt x="5883" y="6817538"/>
                </a:lnTo>
                <a:lnTo>
                  <a:pt x="23196" y="6698894"/>
                </a:lnTo>
                <a:lnTo>
                  <a:pt x="35298" y="6612483"/>
                </a:lnTo>
                <a:lnTo>
                  <a:pt x="48073" y="6509613"/>
                </a:lnTo>
                <a:lnTo>
                  <a:pt x="63369" y="6387541"/>
                </a:lnTo>
                <a:lnTo>
                  <a:pt x="79506" y="6252438"/>
                </a:lnTo>
                <a:lnTo>
                  <a:pt x="96483" y="6100191"/>
                </a:lnTo>
                <a:lnTo>
                  <a:pt x="114468" y="5934227"/>
                </a:lnTo>
                <a:lnTo>
                  <a:pt x="132454" y="5753862"/>
                </a:lnTo>
                <a:lnTo>
                  <a:pt x="150775" y="5561838"/>
                </a:lnTo>
                <a:lnTo>
                  <a:pt x="167752" y="5354726"/>
                </a:lnTo>
                <a:lnTo>
                  <a:pt x="184057" y="5138013"/>
                </a:lnTo>
                <a:lnTo>
                  <a:pt x="198849" y="4908956"/>
                </a:lnTo>
                <a:lnTo>
                  <a:pt x="212968" y="4670298"/>
                </a:lnTo>
                <a:lnTo>
                  <a:pt x="226248" y="4421352"/>
                </a:lnTo>
                <a:lnTo>
                  <a:pt x="230954" y="4293793"/>
                </a:lnTo>
                <a:lnTo>
                  <a:pt x="236165" y="4163491"/>
                </a:lnTo>
                <a:lnTo>
                  <a:pt x="241039" y="4031132"/>
                </a:lnTo>
                <a:lnTo>
                  <a:pt x="244233" y="3898087"/>
                </a:lnTo>
                <a:lnTo>
                  <a:pt x="247091" y="3762298"/>
                </a:lnTo>
                <a:lnTo>
                  <a:pt x="250116" y="3625138"/>
                </a:lnTo>
                <a:lnTo>
                  <a:pt x="252133" y="3485235"/>
                </a:lnTo>
                <a:lnTo>
                  <a:pt x="252133" y="3343960"/>
                </a:lnTo>
                <a:lnTo>
                  <a:pt x="253142" y="3201314"/>
                </a:lnTo>
                <a:lnTo>
                  <a:pt x="252133" y="3057296"/>
                </a:lnTo>
                <a:lnTo>
                  <a:pt x="250116" y="2911221"/>
                </a:lnTo>
                <a:lnTo>
                  <a:pt x="248267" y="2765145"/>
                </a:lnTo>
                <a:lnTo>
                  <a:pt x="244233" y="2617013"/>
                </a:lnTo>
                <a:lnTo>
                  <a:pt x="240031" y="2467508"/>
                </a:lnTo>
                <a:lnTo>
                  <a:pt x="235156" y="2318004"/>
                </a:lnTo>
                <a:lnTo>
                  <a:pt x="228265" y="2167128"/>
                </a:lnTo>
                <a:lnTo>
                  <a:pt x="220028" y="2014880"/>
                </a:lnTo>
                <a:lnTo>
                  <a:pt x="212128" y="1861947"/>
                </a:lnTo>
                <a:lnTo>
                  <a:pt x="202043" y="1709013"/>
                </a:lnTo>
                <a:lnTo>
                  <a:pt x="189940" y="1554023"/>
                </a:lnTo>
                <a:lnTo>
                  <a:pt x="177838" y="1401089"/>
                </a:lnTo>
                <a:lnTo>
                  <a:pt x="163886" y="1245413"/>
                </a:lnTo>
                <a:lnTo>
                  <a:pt x="148590" y="1089050"/>
                </a:lnTo>
                <a:lnTo>
                  <a:pt x="132454" y="934745"/>
                </a:lnTo>
                <a:lnTo>
                  <a:pt x="113628" y="778383"/>
                </a:lnTo>
                <a:lnTo>
                  <a:pt x="93457" y="622706"/>
                </a:lnTo>
                <a:lnTo>
                  <a:pt x="73454" y="466344"/>
                </a:lnTo>
                <a:lnTo>
                  <a:pt x="50090" y="310667"/>
                </a:lnTo>
                <a:lnTo>
                  <a:pt x="26222" y="1556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BDC58DEA-1307-4F44-AD47-E613D8B76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4811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9B912D-1E4B-42AF-A2BE-CFEFEC916E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CA3D0-FE43-5748-A825-F1543551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A093E55-1ED3-410D-AD2E-2376F04199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1095731"/>
              </p:ext>
            </p:extLst>
          </p:nvPr>
        </p:nvGraphicFramePr>
        <p:xfrm>
          <a:off x="5048250" y="1447800"/>
          <a:ext cx="649605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193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>
                  <a:alpha val="20000"/>
                </a:schemeClr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D7EE5C-E37A-2B48-A242-99CAD96E2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913" y="1725297"/>
            <a:ext cx="7022412" cy="44708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u="sng" dirty="0"/>
              <a:t>A Prioritized Daily Task List</a:t>
            </a:r>
            <a:r>
              <a:rPr lang="en-US" sz="3200" dirty="0"/>
              <a:t> is essential to increasing your efficiency as a leader.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3200" dirty="0"/>
              <a:t>WHY?   Let’s List some Pro’s and Con’s</a:t>
            </a:r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>
                <a:highlight>
                  <a:srgbClr val="FFFF00"/>
                </a:highlight>
              </a:rPr>
              <a:t>Text Don Haley 757-675-5922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73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A5A4B-B8FB-6144-B799-6DC6651AB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11" y="1063416"/>
            <a:ext cx="9404723" cy="1400530"/>
          </a:xfrm>
        </p:spPr>
        <p:txBody>
          <a:bodyPr/>
          <a:lstStyle/>
          <a:p>
            <a:r>
              <a:rPr lang="en-US" dirty="0"/>
              <a:t>How to Initiate and Duplicate Task 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E6A22-1234-9D48-B47D-31B825FDF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1249" y="2907012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“Would it be unreasonable for me to respectfully ask you to participate in some one-on-one mentorship in order to get you ready for the next level in your promising career?”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950359-EF7D-AE4C-BA29-0DBE0432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361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999" y="1558931"/>
            <a:ext cx="8946541" cy="3465013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What do you think the following quote is in relation to: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200" b="1" i="1" dirty="0"/>
              <a:t>“Most people underestimate today and overestimate tomorrow.”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F1A541-3BC6-3742-823E-A7CC085BE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43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2A1C96-927F-E440-BE0F-38DBE8492380}"/>
              </a:ext>
            </a:extLst>
          </p:cNvPr>
          <p:cNvSpPr/>
          <p:nvPr/>
        </p:nvSpPr>
        <p:spPr>
          <a:xfrm>
            <a:off x="3521353" y="5183357"/>
            <a:ext cx="4392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dirty="0"/>
              <a:t>Text Don Haley 757-675-5922</a:t>
            </a:r>
          </a:p>
        </p:txBody>
      </p:sp>
    </p:spTree>
    <p:extLst>
      <p:ext uri="{BB962C8B-B14F-4D97-AF65-F5344CB8AC3E}">
        <p14:creationId xmlns:p14="http://schemas.microsoft.com/office/powerpoint/2010/main" val="792344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A81905-F480-46A4-BC10-215D24EA1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32BC1F-F070-5F4F-BD1B-0793FC43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012" y="1447800"/>
            <a:ext cx="5222325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>
                <a:solidFill>
                  <a:srgbClr val="EBEBEB"/>
                </a:solidFill>
              </a:rPr>
              <a:t>Answer:</a:t>
            </a:r>
            <a:br>
              <a:rPr lang="en-US" sz="5000">
                <a:solidFill>
                  <a:srgbClr val="EBEBEB"/>
                </a:solidFill>
              </a:rPr>
            </a:br>
            <a:r>
              <a:rPr lang="en-US" sz="5000">
                <a:solidFill>
                  <a:srgbClr val="EBEBEB"/>
                </a:solidFill>
              </a:rPr>
              <a:t>Procrastination</a:t>
            </a:r>
          </a:p>
        </p:txBody>
      </p:sp>
      <p:sp>
        <p:nvSpPr>
          <p:cNvPr id="24" name="Freeform 8">
            <a:extLst>
              <a:ext uri="{FF2B5EF4-FFF2-40B4-BE49-F238E27FC236}">
                <a16:creationId xmlns:a16="http://schemas.microsoft.com/office/drawing/2014/main" id="{36FD4D9D-3784-41E8-8405-A42B72F5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5692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Hourglass and a calendar">
            <a:extLst>
              <a:ext uri="{FF2B5EF4-FFF2-40B4-BE49-F238E27FC236}">
                <a16:creationId xmlns:a16="http://schemas.microsoft.com/office/drawing/2014/main" id="{4F07D427-819F-4ADD-8DC5-7D1A699137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995" r="5219" b="2"/>
          <a:stretch/>
        </p:blipFill>
        <p:spPr>
          <a:xfrm>
            <a:off x="20" y="10"/>
            <a:ext cx="4481944" cy="6857990"/>
          </a:xfrm>
          <a:custGeom>
            <a:avLst/>
            <a:gdLst/>
            <a:ahLst/>
            <a:cxnLst/>
            <a:rect l="l" t="t" r="r" b="b"/>
            <a:pathLst>
              <a:path w="4481964" h="6858000">
                <a:moveTo>
                  <a:pt x="0" y="0"/>
                </a:moveTo>
                <a:lnTo>
                  <a:pt x="3137249" y="0"/>
                </a:lnTo>
                <a:lnTo>
                  <a:pt x="4480787" y="0"/>
                </a:lnTo>
                <a:lnTo>
                  <a:pt x="4455742" y="155676"/>
                </a:lnTo>
                <a:lnTo>
                  <a:pt x="4431873" y="310667"/>
                </a:lnTo>
                <a:lnTo>
                  <a:pt x="4408509" y="466344"/>
                </a:lnTo>
                <a:lnTo>
                  <a:pt x="4388506" y="622706"/>
                </a:lnTo>
                <a:lnTo>
                  <a:pt x="4368335" y="778383"/>
                </a:lnTo>
                <a:lnTo>
                  <a:pt x="4349509" y="934745"/>
                </a:lnTo>
                <a:lnTo>
                  <a:pt x="4333373" y="1089050"/>
                </a:lnTo>
                <a:lnTo>
                  <a:pt x="4318077" y="1245413"/>
                </a:lnTo>
                <a:lnTo>
                  <a:pt x="4304125" y="1401089"/>
                </a:lnTo>
                <a:lnTo>
                  <a:pt x="4292023" y="1554023"/>
                </a:lnTo>
                <a:lnTo>
                  <a:pt x="4279920" y="1709013"/>
                </a:lnTo>
                <a:lnTo>
                  <a:pt x="4269835" y="1861947"/>
                </a:lnTo>
                <a:lnTo>
                  <a:pt x="4261935" y="2014880"/>
                </a:lnTo>
                <a:lnTo>
                  <a:pt x="4253698" y="2167128"/>
                </a:lnTo>
                <a:lnTo>
                  <a:pt x="4246807" y="2318004"/>
                </a:lnTo>
                <a:lnTo>
                  <a:pt x="4241932" y="2467508"/>
                </a:lnTo>
                <a:lnTo>
                  <a:pt x="4237730" y="2617013"/>
                </a:lnTo>
                <a:lnTo>
                  <a:pt x="4233696" y="2765145"/>
                </a:lnTo>
                <a:lnTo>
                  <a:pt x="4231847" y="2911221"/>
                </a:lnTo>
                <a:lnTo>
                  <a:pt x="4229830" y="3057296"/>
                </a:lnTo>
                <a:lnTo>
                  <a:pt x="4228821" y="3201314"/>
                </a:lnTo>
                <a:lnTo>
                  <a:pt x="4229830" y="3343960"/>
                </a:lnTo>
                <a:lnTo>
                  <a:pt x="4229830" y="3485235"/>
                </a:lnTo>
                <a:lnTo>
                  <a:pt x="4231847" y="3625138"/>
                </a:lnTo>
                <a:lnTo>
                  <a:pt x="4234872" y="3762298"/>
                </a:lnTo>
                <a:lnTo>
                  <a:pt x="4237730" y="3898087"/>
                </a:lnTo>
                <a:lnTo>
                  <a:pt x="4240924" y="4031132"/>
                </a:lnTo>
                <a:lnTo>
                  <a:pt x="4245798" y="4163491"/>
                </a:lnTo>
                <a:lnTo>
                  <a:pt x="4251009" y="4293793"/>
                </a:lnTo>
                <a:lnTo>
                  <a:pt x="4255715" y="4421352"/>
                </a:lnTo>
                <a:lnTo>
                  <a:pt x="4268995" y="4670298"/>
                </a:lnTo>
                <a:lnTo>
                  <a:pt x="4283114" y="4908956"/>
                </a:lnTo>
                <a:lnTo>
                  <a:pt x="4297906" y="5138013"/>
                </a:lnTo>
                <a:lnTo>
                  <a:pt x="4314211" y="5354726"/>
                </a:lnTo>
                <a:lnTo>
                  <a:pt x="4331188" y="5561838"/>
                </a:lnTo>
                <a:lnTo>
                  <a:pt x="4349509" y="5753862"/>
                </a:lnTo>
                <a:lnTo>
                  <a:pt x="4367495" y="5934227"/>
                </a:lnTo>
                <a:lnTo>
                  <a:pt x="4385480" y="6100191"/>
                </a:lnTo>
                <a:lnTo>
                  <a:pt x="4402457" y="6252438"/>
                </a:lnTo>
                <a:lnTo>
                  <a:pt x="4418594" y="6387541"/>
                </a:lnTo>
                <a:lnTo>
                  <a:pt x="4433890" y="6509613"/>
                </a:lnTo>
                <a:lnTo>
                  <a:pt x="4446665" y="6612483"/>
                </a:lnTo>
                <a:lnTo>
                  <a:pt x="4458767" y="6698894"/>
                </a:lnTo>
                <a:lnTo>
                  <a:pt x="4476081" y="6817538"/>
                </a:lnTo>
                <a:lnTo>
                  <a:pt x="4481964" y="6858000"/>
                </a:lnTo>
                <a:lnTo>
                  <a:pt x="357780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0817A52-B891-4228-A61E-0C0A57632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08623-E8C9-AC4C-9DA2-6EE3140C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44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738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Everyone please text me a one sentence statement that would qualify as, “The Idiot’s Philosophy of Human Interaction.” </a:t>
            </a:r>
          </a:p>
          <a:p>
            <a:pPr marL="0" indent="0">
              <a:buNone/>
            </a:pPr>
            <a:endParaRPr lang="en-US" sz="3200" dirty="0"/>
          </a:p>
          <a:p>
            <a:pPr marL="0" indent="0" algn="ctr">
              <a:buNone/>
            </a:pPr>
            <a:r>
              <a:rPr lang="en-US" sz="3200" dirty="0"/>
              <a:t>Text Don 757-675-5922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0B3A6-EDF2-4B4E-90CE-FE728FB49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138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252943"/>
            <a:ext cx="10583863" cy="2947707"/>
          </a:xfrm>
        </p:spPr>
        <p:txBody>
          <a:bodyPr/>
          <a:lstStyle/>
          <a:p>
            <a:r>
              <a:rPr lang="en-US" sz="3200" dirty="0"/>
              <a:t>The Idiot’s Philosophy of Human Interaction </a:t>
            </a:r>
          </a:p>
          <a:p>
            <a:pPr marL="0" indent="0" algn="ctr">
              <a:buNone/>
            </a:pPr>
            <a:r>
              <a:rPr lang="en-US" sz="3200" b="1" i="1" dirty="0"/>
              <a:t>“I talk to people the way they talk to me!”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The Platinum Rule – “Treat people better than they expect to be treated.”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0C4705-0806-2B4A-8989-B501DFE0B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6277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063417"/>
            <a:ext cx="11176000" cy="446332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u="sng" dirty="0"/>
              <a:t>Four Universal Principles of Human Interaction</a:t>
            </a:r>
          </a:p>
          <a:p>
            <a:pPr marL="0" indent="0" algn="ctr">
              <a:buNone/>
            </a:pPr>
            <a:endParaRPr lang="en-US" sz="3200" b="1" u="sng" dirty="0"/>
          </a:p>
          <a:p>
            <a:pPr lvl="1"/>
            <a:r>
              <a:rPr lang="en-US" sz="3200" dirty="0"/>
              <a:t> 1. Everyone wants to be important.</a:t>
            </a:r>
          </a:p>
          <a:p>
            <a:pPr lvl="1"/>
            <a:r>
              <a:rPr lang="en-US" sz="3200" dirty="0"/>
              <a:t> 2. No one wants to look stupid. </a:t>
            </a:r>
            <a:r>
              <a:rPr lang="en-US" sz="2800" i="1" dirty="0">
                <a:solidFill>
                  <a:schemeClr val="accent1"/>
                </a:solidFill>
              </a:rPr>
              <a:t>(I used to think the same thing, then I found out . . .)</a:t>
            </a:r>
          </a:p>
          <a:p>
            <a:pPr lvl="1"/>
            <a:r>
              <a:rPr lang="en-US" sz="3200" dirty="0"/>
              <a:t> 3. Everyone wants to be appreciated.</a:t>
            </a:r>
          </a:p>
          <a:p>
            <a:pPr lvl="1"/>
            <a:r>
              <a:rPr lang="en-US" sz="3200" dirty="0"/>
              <a:t> 4. Never criticize, condemn, or complain.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00A80-5221-DD49-966E-575DB6458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452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B68C77-138E-4BF7-A276-BD0C78A42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268552-D473-46ED-B1B8-422042C4DE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AC0CD9D-7610-4620-93B4-798CCD9AB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238B3E-24AA-439A-B527-6C5DF6D72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F01145-BEA3-4CBF-AA21-10077B948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4D62F9-188E-4530-84C2-24BDEE4BE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0700" y="1953913"/>
            <a:ext cx="6115050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3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What do you think the number one fear that most people have within an organization?</a:t>
            </a:r>
            <a:br>
              <a:rPr lang="en-US" sz="33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3300" b="0" i="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300" b="0" i="0" kern="1200" dirty="0">
                <a:solidFill>
                  <a:srgbClr val="0070C0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Text 757-675-5922</a:t>
            </a:r>
          </a:p>
        </p:txBody>
      </p:sp>
      <p:pic>
        <p:nvPicPr>
          <p:cNvPr id="8" name="Graphic 7" descr="Person with Idea">
            <a:extLst>
              <a:ext uri="{FF2B5EF4-FFF2-40B4-BE49-F238E27FC236}">
                <a16:creationId xmlns:a16="http://schemas.microsoft.com/office/drawing/2014/main" id="{34C65A94-43E9-444B-9F79-06165F6DE1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3854" y="703489"/>
            <a:ext cx="5450557" cy="5450557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622F1-4486-6E49-AA7A-B2B4E5E0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</a:pPr>
              <a:t>48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19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529" y="1772161"/>
            <a:ext cx="9404723" cy="1400530"/>
          </a:xfrm>
        </p:spPr>
        <p:txBody>
          <a:bodyPr/>
          <a:lstStyle/>
          <a:p>
            <a:r>
              <a:rPr lang="en-US" dirty="0"/>
              <a:t>Answer: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5BEA5-4FE6-BF47-B941-BBF3E1F5E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06C538-B1FD-9C4A-A69C-E347F3CEF30F}"/>
              </a:ext>
            </a:extLst>
          </p:cNvPr>
          <p:cNvSpPr txBox="1"/>
          <p:nvPr/>
        </p:nvSpPr>
        <p:spPr>
          <a:xfrm>
            <a:off x="2085748" y="3172691"/>
            <a:ext cx="78229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/>
              <a:t>The fear of looking stupid</a:t>
            </a:r>
            <a:r>
              <a:rPr lang="en-US" b="1" u="sng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(Excerpted from Communication Excellence, Brian J. Polansky Ph.D.)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72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36498"/>
            <a:ext cx="9950986" cy="1400530"/>
          </a:xfrm>
        </p:spPr>
        <p:txBody>
          <a:bodyPr/>
          <a:lstStyle/>
          <a:p>
            <a:r>
              <a:rPr lang="en-US" sz="2800" b="1" u="sng" dirty="0"/>
              <a:t>At the completion of this webinar the viewer will be able to do the following: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6763"/>
            <a:ext cx="11277600" cy="373642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11200" dirty="0">
              <a:latin typeface="+mn-lt"/>
            </a:endParaRPr>
          </a:p>
          <a:p>
            <a:pPr marL="0" indent="0">
              <a:buNone/>
            </a:pPr>
            <a:r>
              <a:rPr lang="en-US" sz="11200" dirty="0">
                <a:latin typeface="+mn-lt"/>
              </a:rPr>
              <a:t>Identify the skill sets necessary to handle implementing change as a leader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  <a:p>
            <a:pPr marL="0" indent="0">
              <a:buNone/>
            </a:pPr>
            <a:r>
              <a:rPr lang="en-US" sz="11200" dirty="0">
                <a:latin typeface="+mn-lt"/>
              </a:rPr>
              <a:t>Explore effective concepts in time management and situational leadership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  <a:p>
            <a:pPr marL="0" indent="0">
              <a:buNone/>
            </a:pPr>
            <a:r>
              <a:rPr lang="en-US" sz="11200" dirty="0">
                <a:latin typeface="+mn-lt"/>
              </a:rPr>
              <a:t>Learn essential leadership daily “</a:t>
            </a:r>
            <a:r>
              <a:rPr lang="en-US" sz="11200" b="1" i="1" dirty="0">
                <a:latin typeface="+mn-lt"/>
              </a:rPr>
              <a:t>disciplines and decisions</a:t>
            </a:r>
            <a:r>
              <a:rPr lang="en-US" sz="11200" dirty="0">
                <a:latin typeface="+mn-lt"/>
              </a:rPr>
              <a:t>”, which lead to efficiency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  <a:p>
            <a:pPr marL="0" indent="0">
              <a:buNone/>
            </a:pPr>
            <a:r>
              <a:rPr lang="en-US" sz="11200" dirty="0">
                <a:latin typeface="+mn-lt"/>
              </a:rPr>
              <a:t>Identify four universal principles of human Interaction, which are essential to effective leadership</a:t>
            </a:r>
          </a:p>
          <a:p>
            <a:pPr marL="0" indent="0">
              <a:buNone/>
            </a:pPr>
            <a:endParaRPr lang="en-US" sz="3200" dirty="0">
              <a:latin typeface="+mn-lt"/>
            </a:endParaRPr>
          </a:p>
          <a:p>
            <a:pPr marL="0" indent="0">
              <a:buNone/>
            </a:pPr>
            <a:r>
              <a:rPr lang="en-US" sz="11200" dirty="0">
                <a:latin typeface="+mn-lt"/>
              </a:rPr>
              <a:t>5 Levels of Leadership (Macro Perspective)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22020-85A4-2B4D-9B26-0F59E567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528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6D11-75AF-A04A-84AB-58A7B362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201" y="775752"/>
            <a:ext cx="9404723" cy="1400530"/>
          </a:xfrm>
        </p:spPr>
        <p:txBody>
          <a:bodyPr/>
          <a:lstStyle/>
          <a:p>
            <a:pPr algn="ctr"/>
            <a:r>
              <a:rPr lang="en-US" b="1" u="sng" dirty="0"/>
              <a:t>5 Levels of 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711441"/>
            <a:ext cx="8946541" cy="41954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/>
              <a:t>Level 1 — Position</a:t>
            </a:r>
            <a:endParaRPr lang="en-US" sz="3200" dirty="0"/>
          </a:p>
          <a:p>
            <a:pPr marL="0" indent="0">
              <a:buNone/>
            </a:pPr>
            <a:r>
              <a:rPr lang="en-US" sz="3200" dirty="0"/>
              <a:t>The lowest level of leadership is the Position itself. 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3200" dirty="0"/>
              <a:t>It’s the only level that requires no ability or effort to achieve. 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r>
              <a:rPr lang="en-US" sz="3200" dirty="0"/>
              <a:t>At Level 1, people only follow if they believe that they have to.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ACA5E8-ECDF-0444-AEDE-4722CECD8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954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E1019-D429-C642-9B20-4861EBB2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51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0FB04E-0B40-4147-A461-3043A3B51C50}"/>
              </a:ext>
            </a:extLst>
          </p:cNvPr>
          <p:cNvSpPr/>
          <p:nvPr/>
        </p:nvSpPr>
        <p:spPr>
          <a:xfrm>
            <a:off x="1529330" y="1566952"/>
            <a:ext cx="913334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750"/>
              </a:spcAft>
            </a:pPr>
            <a:r>
              <a:rPr lang="en-US" sz="36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Individuals who remain on the “Position Level” may find it difficult to work with volunteers. </a:t>
            </a:r>
            <a:endParaRPr lang="en-US" sz="36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en-US" sz="36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Why?</a:t>
            </a:r>
          </a:p>
          <a:p>
            <a:pPr algn="ctr">
              <a:spcAft>
                <a:spcPts val="750"/>
              </a:spcAft>
            </a:pP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750"/>
              </a:spcAft>
            </a:pPr>
            <a:r>
              <a:rPr lang="en-US" sz="36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Text 757-675-5922</a:t>
            </a:r>
            <a:endParaRPr lang="en-US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1612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Answer: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Because position does not automatically result in </a:t>
            </a:r>
            <a:r>
              <a:rPr lang="en-US" sz="3600" b="1" u="sng" dirty="0"/>
              <a:t>influence</a:t>
            </a:r>
            <a:r>
              <a:rPr lang="en-US" sz="3600" dirty="0"/>
              <a:t>, and volunteers are aware that they don’t </a:t>
            </a:r>
            <a:r>
              <a:rPr lang="en-US" sz="3600" i="1" dirty="0"/>
              <a:t>have to</a:t>
            </a:r>
            <a:r>
              <a:rPr lang="en-US" sz="3600" dirty="0"/>
              <a:t> follow anyone. They truly only follow if they want to.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08CA4E-06EF-0E46-B67A-18CC0D886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60608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Level 2 — Permission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2" y="2052918"/>
            <a:ext cx="10770034" cy="4195481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i="1" dirty="0"/>
              <a:t>“Rules without relationships leads to rebellion.”</a:t>
            </a:r>
          </a:p>
          <a:p>
            <a:pPr marL="0" indent="0" algn="ctr">
              <a:buNone/>
            </a:pPr>
            <a:r>
              <a:rPr lang="en-US" sz="3600" b="1" i="1" dirty="0"/>
              <a:t>						Josh McDowell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Level 2 </a:t>
            </a:r>
            <a:r>
              <a:rPr lang="en-US" sz="3600" dirty="0"/>
              <a:t>is based on </a:t>
            </a:r>
            <a:r>
              <a:rPr lang="en-US" sz="3600" i="1" dirty="0"/>
              <a:t>relationships. </a:t>
            </a: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DE023-E1DD-D442-9420-1565E18D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1465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942082"/>
            <a:ext cx="10087427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u="sng" dirty="0"/>
              <a:t>Connection</a:t>
            </a:r>
            <a:r>
              <a:rPr lang="en-US" sz="3600" b="1" dirty="0"/>
              <a:t> </a:t>
            </a:r>
            <a:r>
              <a:rPr lang="en-US" sz="3600" dirty="0"/>
              <a:t>is the difference.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Individuals choose to follow us because they want to.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14827-81AA-304F-AC62-5990FE2F4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6274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sky, grass, outdoor, field&#10;&#10;Description automatically generated">
            <a:extLst>
              <a:ext uri="{FF2B5EF4-FFF2-40B4-BE49-F238E27FC236}">
                <a16:creationId xmlns:a16="http://schemas.microsoft.com/office/drawing/2014/main" id="{88E487D1-85A0-8B4B-9DAB-6ACF82BCE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3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F513F4-548F-2C4C-80EC-7E0BD6024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55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50" y="2052919"/>
            <a:ext cx="5508062" cy="18078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To grow at level 2, leaders work on getting to know their people and connecting with them. </a:t>
            </a:r>
          </a:p>
        </p:txBody>
      </p:sp>
    </p:spTree>
    <p:extLst>
      <p:ext uri="{BB962C8B-B14F-4D97-AF65-F5344CB8AC3E}">
        <p14:creationId xmlns:p14="http://schemas.microsoft.com/office/powerpoint/2010/main" val="32950897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Trust grows, which usually leads to respect. </a:t>
            </a:r>
          </a:p>
          <a:p>
            <a:r>
              <a:rPr lang="en-US" sz="3200" dirty="0"/>
              <a:t>And the environment becomes much more positive.</a:t>
            </a:r>
          </a:p>
          <a:p>
            <a:r>
              <a:rPr lang="en-US" sz="3200" dirty="0"/>
              <a:t>Level 2 is where solid, lasting relationships are built that create the foundation for the next level.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8C8C3-D18C-5049-94AC-2E9BCB9B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4547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266" y="889122"/>
            <a:ext cx="9404723" cy="1400530"/>
          </a:xfrm>
        </p:spPr>
        <p:txBody>
          <a:bodyPr/>
          <a:lstStyle/>
          <a:p>
            <a:r>
              <a:rPr lang="en-US" sz="3200" b="1" dirty="0"/>
              <a:t>Level 2 leaders:  Become Proficient at Utilizing Emotional Intelligence Techniques while Connecting.</a:t>
            </a:r>
            <a:r>
              <a:rPr lang="en-US" sz="1200" b="1" dirty="0">
                <a:solidFill>
                  <a:schemeClr val="accent6"/>
                </a:solidFill>
              </a:rPr>
              <a:t>*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9266" y="2600887"/>
            <a:ext cx="8946541" cy="3552263"/>
          </a:xfrm>
        </p:spPr>
        <p:txBody>
          <a:bodyPr/>
          <a:lstStyle/>
          <a:p>
            <a:r>
              <a:rPr lang="en-US" sz="3200" dirty="0"/>
              <a:t>A) Listen well</a:t>
            </a:r>
          </a:p>
          <a:p>
            <a:r>
              <a:rPr lang="en-US" sz="3200" dirty="0"/>
              <a:t>B) Observe</a:t>
            </a:r>
          </a:p>
          <a:p>
            <a:r>
              <a:rPr lang="en-US" sz="3200" dirty="0"/>
              <a:t>C) Offer feedback</a:t>
            </a:r>
          </a:p>
          <a:p>
            <a:r>
              <a:rPr lang="en-US" sz="3200" dirty="0"/>
              <a:t>D) Are in a constant state of learning</a:t>
            </a:r>
          </a:p>
          <a:p>
            <a:r>
              <a:rPr lang="en-US" sz="3200" dirty="0"/>
              <a:t>E) Possess a servanthood attitude </a:t>
            </a:r>
            <a:r>
              <a:rPr lang="en-US" sz="3200" dirty="0">
                <a:solidFill>
                  <a:schemeClr val="accent6"/>
                </a:solidFill>
              </a:rPr>
              <a:t>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9ECC9-497C-0242-9C8F-92D95DC0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53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1134853"/>
            <a:ext cx="4926280" cy="870158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b="1" dirty="0"/>
              <a:t>Level 3 — Production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6" name="Picture 5" descr="A picture containing person, outdoor, tree, group&#10;&#10;Description automatically generated">
            <a:extLst>
              <a:ext uri="{FF2B5EF4-FFF2-40B4-BE49-F238E27FC236}">
                <a16:creationId xmlns:a16="http://schemas.microsoft.com/office/drawing/2014/main" id="{5A17E4CF-2B59-054A-9870-0F4B74453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97" r="20889" b="-2"/>
          <a:stretch/>
        </p:blipFill>
        <p:spPr>
          <a:xfrm>
            <a:off x="6094410" y="609601"/>
            <a:ext cx="5449889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3FBA4-27F7-6B40-8B20-079BAA3E3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58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702" y="2438400"/>
            <a:ext cx="5446709" cy="3809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We Become the Example: (</a:t>
            </a:r>
            <a:r>
              <a:rPr lang="en-US" b="1" i="1" dirty="0"/>
              <a:t>Tour Guide</a:t>
            </a:r>
            <a:r>
              <a:rPr lang="en-US" b="1" dirty="0"/>
              <a:t>)</a:t>
            </a:r>
            <a:endParaRPr lang="en-US" dirty="0"/>
          </a:p>
          <a:p>
            <a:r>
              <a:rPr lang="en-US" dirty="0"/>
              <a:t>The best leaders know how to motivate their people to </a:t>
            </a:r>
            <a:r>
              <a:rPr lang="en-US" i="1" dirty="0"/>
              <a:t>get things done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Executing and getting things done is what Level 3 is all about.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822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31259"/>
            <a:ext cx="8946541" cy="4195481"/>
          </a:xfrm>
        </p:spPr>
        <p:txBody>
          <a:bodyPr/>
          <a:lstStyle/>
          <a:p>
            <a:r>
              <a:rPr lang="en-US" sz="3200" dirty="0"/>
              <a:t>On this level, leaders who produce </a:t>
            </a:r>
            <a:r>
              <a:rPr lang="en-US" sz="3200" i="1" dirty="0"/>
              <a:t>results</a:t>
            </a:r>
            <a:r>
              <a:rPr lang="en-US" sz="3200" dirty="0"/>
              <a:t> build their influence and credibility. 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People still follow because they want to. However, people follow Level 3 leaders because of their </a:t>
            </a:r>
            <a:r>
              <a:rPr lang="en-US" sz="3200" b="1" i="1" dirty="0"/>
              <a:t>track record</a:t>
            </a:r>
            <a:r>
              <a:rPr lang="en-US" sz="3200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A92F13-4570-DC48-978B-D060420F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525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2425" y="2605188"/>
            <a:ext cx="8946541" cy="2208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If you never want to be </a:t>
            </a:r>
            <a:r>
              <a:rPr lang="en-US" sz="3600" b="1" dirty="0"/>
              <a:t>criticized </a:t>
            </a:r>
            <a:r>
              <a:rPr lang="en-US" sz="3600" dirty="0"/>
              <a:t>during your lifetime, all you have to do are the following 3 things: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8C8C3-D18C-5049-94AC-2E9BCB9B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641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09" y="1831245"/>
            <a:ext cx="10248630" cy="3440843"/>
          </a:xfrm>
        </p:spPr>
        <p:txBody>
          <a:bodyPr/>
          <a:lstStyle/>
          <a:p>
            <a:r>
              <a:rPr lang="en-US" sz="3600" dirty="0"/>
              <a:t> Work gets done, morale improves, turnover rates go down, and goals are achieved. 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 Momentum is developed in Level 3 and production levels increase.</a:t>
            </a:r>
            <a:r>
              <a:rPr lang="en-US" sz="1800" dirty="0">
                <a:solidFill>
                  <a:schemeClr val="accent6"/>
                </a:solidFill>
              </a:rPr>
              <a:t>*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E6FA46-D227-2E45-BB18-23F7A4A1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555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6D11-75AF-A04A-84AB-58A7B3623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Level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 Leading and influencing others becomes fun, because when everyone is moving forward together, the team rises to another level of effectiveness.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8ABB9-D4AF-5A40-8DD5-2C30BD678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4521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2028470"/>
            <a:ext cx="10544628" cy="1400530"/>
          </a:xfrm>
        </p:spPr>
        <p:txBody>
          <a:bodyPr/>
          <a:lstStyle/>
          <a:p>
            <a:r>
              <a:rPr lang="en-US" dirty="0"/>
              <a:t>What Law of Attraction comes into play during Level 3?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9EAD6-DFA1-1042-A7B7-EE4045486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3B290F-DE70-744E-B90F-5120D66DF577}"/>
              </a:ext>
            </a:extLst>
          </p:cNvPr>
          <p:cNvSpPr txBox="1"/>
          <p:nvPr/>
        </p:nvSpPr>
        <p:spPr>
          <a:xfrm>
            <a:off x="3673988" y="4394054"/>
            <a:ext cx="448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Text 757-675-5922</a:t>
            </a:r>
          </a:p>
        </p:txBody>
      </p:sp>
    </p:spTree>
    <p:extLst>
      <p:ext uri="{BB962C8B-B14F-4D97-AF65-F5344CB8AC3E}">
        <p14:creationId xmlns:p14="http://schemas.microsoft.com/office/powerpoint/2010/main" val="22836284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5999" y="1824318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ANSWER: </a:t>
            </a:r>
          </a:p>
          <a:p>
            <a:pPr marL="0" indent="0">
              <a:buNone/>
            </a:pPr>
            <a:r>
              <a:rPr lang="en-US" sz="3600" dirty="0"/>
              <a:t>The Law of Attraction comes into play. Because who you are as a leader, becomes who you attract on your squad, department, platoon, etc</a:t>
            </a:r>
            <a:r>
              <a:rPr lang="en-US" dirty="0"/>
              <a:t>.</a:t>
            </a:r>
            <a:r>
              <a:rPr lang="en-US" dirty="0">
                <a:solidFill>
                  <a:schemeClr val="accent6"/>
                </a:solidFill>
              </a:rPr>
              <a:t>*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543D0-B9FD-BD47-BBF5-1018395E5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4451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6D11-75AF-A04A-84AB-58A7B362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875" y="1284949"/>
            <a:ext cx="9404723" cy="1400530"/>
          </a:xfrm>
        </p:spPr>
        <p:txBody>
          <a:bodyPr/>
          <a:lstStyle/>
          <a:p>
            <a:pPr algn="ctr"/>
            <a:r>
              <a:rPr lang="en-US" b="1" dirty="0"/>
              <a:t>Level 4 - People Development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36" y="3211812"/>
            <a:ext cx="11776364" cy="1942079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dirty="0"/>
              <a:t>Level 4 can be summed up in one word: </a:t>
            </a:r>
            <a:r>
              <a:rPr lang="en-US" sz="4000" b="1" dirty="0"/>
              <a:t>“</a:t>
            </a:r>
            <a:r>
              <a:rPr lang="en-US" sz="4000" b="1" i="1" dirty="0"/>
              <a:t>Reproduction”</a:t>
            </a:r>
            <a:endParaRPr lang="en-US" sz="4000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FF8B0-887D-FC4C-874F-ACF03F40D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0233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Our goal at this level is to identify and develop as many leaders as we can by investing in them and helping them grow.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8C6A60-3047-204E-B661-1254A359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15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Level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Discover what people are good at and help them develop it, until they can help someone else, develop that same skill.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0E133-569A-4D42-B3B4-7C4F98EB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703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44B5D0-CB65-DB49-B58C-C6DF25F44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694" y="2662519"/>
            <a:ext cx="10087427" cy="221428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Lou Holtz once said, </a:t>
            </a:r>
            <a:r>
              <a:rPr lang="en-US" sz="3600" b="1" i="1" dirty="0"/>
              <a:t>“I am a better football coach with better players.”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778260-D0E6-1946-BB0A-2D9FB8F9B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531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108" y="1272204"/>
            <a:ext cx="3307744" cy="1641986"/>
          </a:xfrm>
        </p:spPr>
        <p:txBody>
          <a:bodyPr>
            <a:normAutofit/>
          </a:bodyPr>
          <a:lstStyle/>
          <a:p>
            <a:r>
              <a:rPr lang="en-US" b="1" dirty="0"/>
              <a:t>Therefore: </a:t>
            </a:r>
          </a:p>
        </p:txBody>
      </p:sp>
      <p:pic>
        <p:nvPicPr>
          <p:cNvPr id="6" name="Picture 5" descr="Checkmate in a chess game">
            <a:extLst>
              <a:ext uri="{FF2B5EF4-FFF2-40B4-BE49-F238E27FC236}">
                <a16:creationId xmlns:a16="http://schemas.microsoft.com/office/drawing/2014/main" id="{BD8246D1-6E7F-4920-84D5-BE200DFEB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6" r="17599" b="2"/>
          <a:stretch/>
        </p:blipFill>
        <p:spPr>
          <a:xfrm>
            <a:off x="-2" y="10"/>
            <a:ext cx="6094407" cy="685799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85C4B7-D83E-AA4C-A0F8-21FC1C43A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68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2107" y="2438401"/>
            <a:ext cx="4773617" cy="2276474"/>
          </a:xfrm>
        </p:spPr>
        <p:txBody>
          <a:bodyPr>
            <a:normAutofit/>
          </a:bodyPr>
          <a:lstStyle/>
          <a:p>
            <a:r>
              <a:rPr lang="en-US" sz="3600" b="1" dirty="0"/>
              <a:t>Recruit well </a:t>
            </a:r>
            <a:r>
              <a:rPr lang="en-US" sz="1800" b="1" dirty="0">
                <a:solidFill>
                  <a:schemeClr val="accent6"/>
                </a:solidFill>
              </a:rPr>
              <a:t>*</a:t>
            </a:r>
            <a:endParaRPr lang="en-US" sz="1800" dirty="0"/>
          </a:p>
          <a:p>
            <a:r>
              <a:rPr lang="en-US" sz="3600" b="1" dirty="0"/>
              <a:t>Position well </a:t>
            </a:r>
            <a:r>
              <a:rPr lang="en-US" sz="1800" b="1" dirty="0">
                <a:solidFill>
                  <a:schemeClr val="accent6"/>
                </a:solidFill>
              </a:rPr>
              <a:t>*</a:t>
            </a:r>
            <a:r>
              <a:rPr lang="en-US" sz="3600" dirty="0"/>
              <a:t> </a:t>
            </a:r>
          </a:p>
          <a:p>
            <a:r>
              <a:rPr lang="en-US" sz="3600" b="1" dirty="0"/>
              <a:t>Equip well </a:t>
            </a:r>
            <a:r>
              <a:rPr lang="en-US" sz="1800" b="1" dirty="0">
                <a:solidFill>
                  <a:schemeClr val="accent6"/>
                </a:solidFill>
              </a:rPr>
              <a:t>*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49390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26" y="1063416"/>
            <a:ext cx="10452813" cy="1400530"/>
          </a:xfrm>
        </p:spPr>
        <p:txBody>
          <a:bodyPr/>
          <a:lstStyle/>
          <a:p>
            <a:r>
              <a:rPr lang="en-US" b="1" u="sng" dirty="0"/>
              <a:t>Level 5 – Pinnacle </a:t>
            </a:r>
            <a:r>
              <a:rPr lang="en-US" b="1" dirty="0"/>
              <a:t>- </a:t>
            </a:r>
            <a:r>
              <a:rPr lang="en-US" dirty="0"/>
              <a:t>The highest level of leadership and the most challenging to attain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861" y="3429000"/>
            <a:ext cx="8946541" cy="4195481"/>
          </a:xfrm>
        </p:spPr>
        <p:txBody>
          <a:bodyPr/>
          <a:lstStyle/>
          <a:p>
            <a:r>
              <a:rPr lang="en-US" dirty="0"/>
              <a:t>Level 5 is a culmination of leading well on all four previous levels of leadership.</a:t>
            </a:r>
          </a:p>
          <a:p>
            <a:r>
              <a:rPr lang="en-US" dirty="0"/>
              <a:t>The individuals who reach Level 5, lead so well for so long that they create a legacy of leadership in the organization they serve.</a:t>
            </a:r>
          </a:p>
          <a:p>
            <a:r>
              <a:rPr lang="en-US" dirty="0"/>
              <a:t>Reaching Level 5 requires longevity as well as intentionality.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96BEFE-4DAB-144F-BF6A-6764E054E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34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1609572"/>
            <a:ext cx="9971539" cy="4195481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If you never want to be </a:t>
            </a:r>
            <a:r>
              <a:rPr lang="en-US" sz="3600" b="1" dirty="0"/>
              <a:t>criticized</a:t>
            </a:r>
            <a:r>
              <a:rPr lang="en-US" sz="3600" dirty="0"/>
              <a:t> during your lifetime, all you have to do are the following 3 things:</a:t>
            </a:r>
          </a:p>
          <a:p>
            <a:pPr marL="457200" indent="-457200">
              <a:buAutoNum type="arabicParenR"/>
            </a:pPr>
            <a:r>
              <a:rPr lang="en-US" sz="4000" b="1" dirty="0"/>
              <a:t>Say Nothing</a:t>
            </a:r>
          </a:p>
          <a:p>
            <a:pPr marL="457200" indent="-457200">
              <a:buAutoNum type="arabicParenR"/>
            </a:pPr>
            <a:r>
              <a:rPr lang="en-US" sz="4000" b="1" dirty="0"/>
              <a:t>Do Nothing</a:t>
            </a:r>
          </a:p>
          <a:p>
            <a:pPr marL="457200" indent="-457200">
              <a:buAutoNum type="arabicParenR"/>
            </a:pPr>
            <a:r>
              <a:rPr lang="en-US" sz="4000" b="1" dirty="0"/>
              <a:t>Become Nothing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C8C8C3-D18C-5049-94AC-2E9BCB9BE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967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6D11-75AF-A04A-84AB-58A7B362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916" y="2344581"/>
            <a:ext cx="9404723" cy="1400530"/>
          </a:xfrm>
        </p:spPr>
        <p:txBody>
          <a:bodyPr/>
          <a:lstStyle/>
          <a:p>
            <a:r>
              <a:rPr lang="en-US" dirty="0"/>
              <a:t>Why is it important to know which level of leadership you are on?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B5E82E-4A12-4441-B9C4-8C6E7088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0463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61" y="1063416"/>
            <a:ext cx="9404723" cy="1400530"/>
          </a:xfrm>
        </p:spPr>
        <p:txBody>
          <a:bodyPr/>
          <a:lstStyle/>
          <a:p>
            <a:r>
              <a:rPr lang="en-US" b="1" dirty="0"/>
              <a:t>Why is it important to know which level of leadership you are on?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261" y="3231633"/>
            <a:ext cx="8946541" cy="3576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ANSWER:</a:t>
            </a:r>
          </a:p>
          <a:p>
            <a:pPr marL="0" indent="0">
              <a:buNone/>
            </a:pPr>
            <a:r>
              <a:rPr lang="en-US" sz="3600" dirty="0"/>
              <a:t>You must know where you are, to know where you’re going.</a:t>
            </a:r>
          </a:p>
          <a:p>
            <a:pPr marL="0" indent="0">
              <a:buNone/>
            </a:pPr>
            <a:endParaRPr lang="en-US" sz="9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77DDDA-8351-834E-9A3C-C305937D1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288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5C296-273B-3743-B15F-86ADCCE45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72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0C88FA-1637-C040-A694-28FCE0E1E2AA}"/>
              </a:ext>
            </a:extLst>
          </p:cNvPr>
          <p:cNvSpPr/>
          <p:nvPr/>
        </p:nvSpPr>
        <p:spPr>
          <a:xfrm>
            <a:off x="1622730" y="2644170"/>
            <a:ext cx="89465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As the Cheshire Cat told Alice in Wonderland, “</a:t>
            </a:r>
            <a:r>
              <a:rPr lang="en-US" sz="3200" b="1" i="1" dirty="0"/>
              <a:t>When you don’t know where you’re going, any road will get you there.</a:t>
            </a:r>
            <a:r>
              <a:rPr lang="en-US" sz="3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18665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B6D11-75AF-A04A-84AB-58A7B3623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261" y="1981298"/>
            <a:ext cx="8485639" cy="2876451"/>
          </a:xfrm>
        </p:spPr>
        <p:txBody>
          <a:bodyPr/>
          <a:lstStyle/>
          <a:p>
            <a:pPr algn="ctr"/>
            <a:r>
              <a:rPr lang="en-US" dirty="0"/>
              <a:t>It has been a </a:t>
            </a:r>
            <a:r>
              <a:rPr lang="en-US" b="1" dirty="0"/>
              <a:t>True Honor</a:t>
            </a:r>
            <a:r>
              <a:rPr lang="en-US" dirty="0"/>
              <a:t>  to serve you all.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	Kind Regards,</a:t>
            </a:r>
            <a:br>
              <a:rPr lang="en-US" dirty="0"/>
            </a:br>
            <a:r>
              <a:rPr lang="en-US" dirty="0"/>
              <a:t>									Don V. Haley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57CF2-23A6-C449-874D-9B1B7A41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384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CBCBE-1483-294B-BD27-18E2EA25B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34946"/>
            <a:ext cx="3689094" cy="5055904"/>
          </a:xfrm>
        </p:spPr>
        <p:txBody>
          <a:bodyPr anchor="ctr">
            <a:normAutofit/>
          </a:bodyPr>
          <a:lstStyle/>
          <a:p>
            <a:pPr algn="r"/>
            <a:r>
              <a:rPr lang="en-US" b="1" dirty="0"/>
              <a:t>Contact Information</a:t>
            </a:r>
            <a:endParaRPr lang="en-US" b="1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B9DDF0-B004-5C48-89EC-1E4BCD707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3582" y="6446838"/>
            <a:ext cx="780010" cy="365125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74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1D5CE93A-C966-48C7-9D29-A1DC2A20CCD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76031" y="634947"/>
          <a:ext cx="6582555" cy="51217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16338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F2D0-52B6-BE40-8A2D-B826B6842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E9346-ABC1-EE40-A327-766074F7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452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21560-E537-1B44-864B-9259CC556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2962" y="2196353"/>
            <a:ext cx="9466076" cy="2465294"/>
          </a:xfrm>
        </p:spPr>
        <p:txBody>
          <a:bodyPr>
            <a:normAutofit/>
          </a:bodyPr>
          <a:lstStyle/>
          <a:p>
            <a:r>
              <a:rPr lang="en-US" sz="3600" b="1" dirty="0"/>
              <a:t> </a:t>
            </a:r>
            <a:r>
              <a:rPr lang="en-US" sz="3600" b="1" u="sng" dirty="0"/>
              <a:t>Leadership</a:t>
            </a:r>
            <a:r>
              <a:rPr lang="en-US" sz="3600" dirty="0"/>
              <a:t> is the art of influencing and directing individuals in such a way as to obtain their </a:t>
            </a:r>
            <a:r>
              <a:rPr lang="en-US" sz="3600" b="1" u="sng" dirty="0"/>
              <a:t>willing</a:t>
            </a:r>
            <a:r>
              <a:rPr lang="en-US" sz="3600" dirty="0"/>
              <a:t> obedience, confidence, respect, and cooperation.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895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A3C342-1D03-412F-8DD3-BF519E8E0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81CC9B02-E087-4350-AEBD-2C3CF001A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28375" y="-1573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rrows pointing towards light">
            <a:extLst>
              <a:ext uri="{FF2B5EF4-FFF2-40B4-BE49-F238E27FC236}">
                <a16:creationId xmlns:a16="http://schemas.microsoft.com/office/drawing/2014/main" id="{EA9743EF-7982-4A90-AF89-EAEB483CA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4" r="45661" b="-1"/>
          <a:stretch/>
        </p:blipFill>
        <p:spPr>
          <a:xfrm>
            <a:off x="3" y="10"/>
            <a:ext cx="4973099" cy="6857991"/>
          </a:xfrm>
          <a:custGeom>
            <a:avLst/>
            <a:gdLst/>
            <a:ahLst/>
            <a:cxnLst/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F18ACE-6E82-4ADC-8A2F-A1771B30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918521-1643-0942-80BE-AB1380C1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57F1E4F-1CFF-5643-939E-02111984F56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1C66C-E60E-514E-A4B5-25E602A59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847" y="2036375"/>
            <a:ext cx="6349729" cy="2776640"/>
          </a:xfrm>
        </p:spPr>
        <p:txBody>
          <a:bodyPr>
            <a:normAutofit/>
          </a:bodyPr>
          <a:lstStyle/>
          <a:p>
            <a:r>
              <a:rPr lang="en-US" sz="3600" b="1" dirty="0"/>
              <a:t> Leadership</a:t>
            </a:r>
            <a:r>
              <a:rPr lang="en-US" sz="3600" dirty="0"/>
              <a:t> is </a:t>
            </a:r>
            <a:r>
              <a:rPr lang="en-US" sz="3600" b="1" u="sng" dirty="0">
                <a:solidFill>
                  <a:srgbClr val="FF0000"/>
                </a:solidFill>
              </a:rPr>
              <a:t>not</a:t>
            </a:r>
            <a:r>
              <a:rPr lang="en-US" sz="3600" dirty="0"/>
              <a:t> a noun.</a:t>
            </a:r>
            <a:r>
              <a:rPr lang="en-US" sz="1800" dirty="0">
                <a:solidFill>
                  <a:schemeClr val="accent6"/>
                </a:solidFill>
              </a:rPr>
              <a:t>*</a:t>
            </a:r>
            <a:r>
              <a:rPr lang="en-US" sz="1800" dirty="0"/>
              <a:t> </a:t>
            </a:r>
          </a:p>
          <a:p>
            <a:r>
              <a:rPr lang="en-US" sz="3600" dirty="0"/>
              <a:t> It is a verb</a:t>
            </a:r>
          </a:p>
          <a:p>
            <a:r>
              <a:rPr lang="en-US" sz="3600" dirty="0"/>
              <a:t> It is action</a:t>
            </a:r>
          </a:p>
          <a:p>
            <a:r>
              <a:rPr lang="en-US" sz="3600" dirty="0"/>
              <a:t> It is moving </a:t>
            </a:r>
            <a:r>
              <a:rPr lang="en-US" dirty="0">
                <a:solidFill>
                  <a:schemeClr val="accent6"/>
                </a:solidFill>
              </a:rPr>
              <a:t>*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C3F99-F891-3E46-BD6A-5E8684F088A4}"/>
              </a:ext>
            </a:extLst>
          </p:cNvPr>
          <p:cNvSpPr txBox="1"/>
          <p:nvPr/>
        </p:nvSpPr>
        <p:spPr>
          <a:xfrm>
            <a:off x="6468035" y="5512342"/>
            <a:ext cx="3839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FF00"/>
                </a:solidFill>
              </a:rPr>
              <a:t>Text Comments to:  757-675-5922</a:t>
            </a:r>
            <a:br>
              <a:rPr lang="en-US" i="1" dirty="0">
                <a:solidFill>
                  <a:srgbClr val="FFFF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489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1006</TotalTime>
  <Words>2440</Words>
  <Application>Microsoft Macintosh PowerPoint</Application>
  <PresentationFormat>Widescreen</PresentationFormat>
  <Paragraphs>324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Arial</vt:lpstr>
      <vt:lpstr>Calibri</vt:lpstr>
      <vt:lpstr>Century Gothic</vt:lpstr>
      <vt:lpstr>Wingdings 3</vt:lpstr>
      <vt:lpstr>Ion</vt:lpstr>
      <vt:lpstr>Leadership and Management Skills </vt:lpstr>
      <vt:lpstr>Contact Information</vt:lpstr>
      <vt:lpstr>   </vt:lpstr>
      <vt:lpstr>   </vt:lpstr>
      <vt:lpstr>At the completion of this webinar the viewer will be able to do the following: </vt:lpstr>
      <vt:lpstr>PowerPoint Presentation</vt:lpstr>
      <vt:lpstr>PowerPoint Presentation</vt:lpstr>
      <vt:lpstr>PowerPoint Presentation</vt:lpstr>
      <vt:lpstr>PowerPoint Presentation</vt:lpstr>
      <vt:lpstr>What changes occur once we assume a position of leadership?  Text Answer to:  757-675-5922   </vt:lpstr>
      <vt:lpstr>Skills to Handle Change </vt:lpstr>
      <vt:lpstr>ONE ANSWER</vt:lpstr>
      <vt:lpstr>PowerPoint Presentation</vt:lpstr>
      <vt:lpstr>PowerPoint Presentation</vt:lpstr>
      <vt:lpstr>How Effective Leaders should NOT respond to Pushback over Changes within the Department coming from above:   </vt:lpstr>
      <vt:lpstr>PowerPoint Presentation</vt:lpstr>
      <vt:lpstr>PowerPoint Presentation</vt:lpstr>
      <vt:lpstr>PowerPoint Presentation</vt:lpstr>
      <vt:lpstr>“Go To”:    </vt:lpstr>
      <vt:lpstr>PowerPoint Presentation</vt:lpstr>
      <vt:lpstr>PowerPoint Presentation</vt:lpstr>
      <vt:lpstr>* Time Management and Situational Leadership </vt:lpstr>
      <vt:lpstr>PowerPoint Presentation</vt:lpstr>
      <vt:lpstr>Either we are going to manage our time, or our time will manage us.* </vt:lpstr>
      <vt:lpstr>PowerPoint Presentation</vt:lpstr>
      <vt:lpstr>PowerPoint Presentation</vt:lpstr>
      <vt:lpstr>We as leaders should gear our efforts towards RESULTS, not WORK.*  </vt:lpstr>
      <vt:lpstr>PowerPoint Presentation</vt:lpstr>
      <vt:lpstr>What are the major reasons for our inefficient use of time at work?   Text to 757-675-5922</vt:lpstr>
      <vt:lpstr>The Major reasons for our inefficient use of time at work are as followed: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DWOW!</vt:lpstr>
      <vt:lpstr>PowerPoint Presentation</vt:lpstr>
      <vt:lpstr>Two types of pain in life:  </vt:lpstr>
      <vt:lpstr>PowerPoint Presentation</vt:lpstr>
      <vt:lpstr>PowerPoint Presentation</vt:lpstr>
      <vt:lpstr>How to Initiate and Duplicate Task Lists</vt:lpstr>
      <vt:lpstr>PowerPoint Presentation</vt:lpstr>
      <vt:lpstr>Answer: Procrastination</vt:lpstr>
      <vt:lpstr>PowerPoint Presentation</vt:lpstr>
      <vt:lpstr>PowerPoint Presentation</vt:lpstr>
      <vt:lpstr>PowerPoint Presentation</vt:lpstr>
      <vt:lpstr>What do you think the number one fear that most people have within an organization?  Text 757-675-5922</vt:lpstr>
      <vt:lpstr>Answer:</vt:lpstr>
      <vt:lpstr>5 Levels of Leadership</vt:lpstr>
      <vt:lpstr>PowerPoint Presentation</vt:lpstr>
      <vt:lpstr>Answer:  </vt:lpstr>
      <vt:lpstr>Level 2 — Permission </vt:lpstr>
      <vt:lpstr>PowerPoint Presentation</vt:lpstr>
      <vt:lpstr>PowerPoint Presentation</vt:lpstr>
      <vt:lpstr>PowerPoint Presentation</vt:lpstr>
      <vt:lpstr>Level 2 leaders:  Become Proficient at Utilizing Emotional Intelligence Techniques while Connecting.*  </vt:lpstr>
      <vt:lpstr>Level 3 — Production </vt:lpstr>
      <vt:lpstr>PowerPoint Presentation</vt:lpstr>
      <vt:lpstr>PowerPoint Presentation</vt:lpstr>
      <vt:lpstr>At Level 3</vt:lpstr>
      <vt:lpstr>What Law of Attraction comes into play during Level 3?</vt:lpstr>
      <vt:lpstr>PowerPoint Presentation</vt:lpstr>
      <vt:lpstr>Level 4 - People Development </vt:lpstr>
      <vt:lpstr>PowerPoint Presentation</vt:lpstr>
      <vt:lpstr>At Level 4</vt:lpstr>
      <vt:lpstr>PowerPoint Presentation</vt:lpstr>
      <vt:lpstr>Therefore: </vt:lpstr>
      <vt:lpstr>Level 5 – Pinnacle - The highest level of leadership and the most challenging to attain  </vt:lpstr>
      <vt:lpstr>Why is it important to know which level of leadership you are on? </vt:lpstr>
      <vt:lpstr>Why is it important to know which level of leadership you are on?  </vt:lpstr>
      <vt:lpstr>PowerPoint Presentation</vt:lpstr>
      <vt:lpstr>It has been a True Honor  to serve you all.    Kind Regards,          Don V. Haley</vt:lpstr>
      <vt:lpstr>Contact Information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and Management Skills </dc:title>
  <dc:creator>JESSE A HALEY (321)</dc:creator>
  <cp:lastModifiedBy>JESSE A HALEY (321)</cp:lastModifiedBy>
  <cp:revision>82</cp:revision>
  <dcterms:created xsi:type="dcterms:W3CDTF">2021-01-27T15:01:19Z</dcterms:created>
  <dcterms:modified xsi:type="dcterms:W3CDTF">2021-02-11T17:03:08Z</dcterms:modified>
</cp:coreProperties>
</file>